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4" r:id="rId3"/>
  </p:sldMasterIdLst>
  <p:notesMasterIdLst>
    <p:notesMasterId r:id="rId12"/>
  </p:notesMasterIdLst>
  <p:handoutMasterIdLst>
    <p:handoutMasterId r:id="rId27"/>
  </p:handoutMasterIdLst>
  <p:sldIdLst>
    <p:sldId id="256" r:id="rId4"/>
    <p:sldId id="286" r:id="rId5"/>
    <p:sldId id="257" r:id="rId6"/>
    <p:sldId id="288" r:id="rId7"/>
    <p:sldId id="289" r:id="rId8"/>
    <p:sldId id="290" r:id="rId9"/>
    <p:sldId id="303" r:id="rId10"/>
    <p:sldId id="304" r:id="rId11"/>
    <p:sldId id="305" r:id="rId13"/>
    <p:sldId id="320" r:id="rId14"/>
    <p:sldId id="321" r:id="rId15"/>
    <p:sldId id="324" r:id="rId16"/>
    <p:sldId id="325" r:id="rId17"/>
    <p:sldId id="338" r:id="rId18"/>
    <p:sldId id="339" r:id="rId19"/>
    <p:sldId id="340" r:id="rId20"/>
    <p:sldId id="341" r:id="rId21"/>
    <p:sldId id="342" r:id="rId22"/>
    <p:sldId id="269" r:id="rId23"/>
    <p:sldId id="343" r:id="rId24"/>
    <p:sldId id="344" r:id="rId25"/>
    <p:sldId id="279" r:id="rId26"/>
  </p:sldIdLst>
  <p:sldSz cx="12192000" cy="6858000"/>
  <p:notesSz cx="6858000" cy="9144000"/>
  <p:embeddedFontLst>
    <p:embeddedFont>
      <p:font typeface="MiSans" panose="00000500000000000000" charset="-122"/>
      <p:regular r:id="rId32"/>
    </p:embeddedFont>
    <p:embeddedFont>
      <p:font typeface="华文中宋" panose="02010600040101010101" charset="-122"/>
      <p:regular r:id="rId33"/>
    </p:embeddedFont>
    <p:embeddedFont>
      <p:font typeface="Microsoft JhengHei" panose="020B0604030504040204" charset="-120"/>
      <p:regular r:id="rId34"/>
    </p:embeddedFont>
    <p:embeddedFont>
      <p:font typeface="方正兰亭黑简体" panose="02000000000000000000"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邹 一和" initials="邹" lastIdx="1" clrIdx="0"/>
  <p:cmAuthor id="2" name="一和 邹" initials="一和" lastIdx="1" clrIdx="1"/>
  <p:cmAuthor id="3" name="wang jian" initials="wj"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717"/>
    <a:srgbClr val="3A3A3A"/>
    <a:srgbClr val="FE9B1C"/>
    <a:srgbClr val="FCAD36"/>
    <a:srgbClr val="5997E0"/>
    <a:srgbClr val="D0F0FB"/>
    <a:srgbClr val="F9EBD4"/>
    <a:srgbClr val="EBCFB4"/>
    <a:srgbClr val="DCA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145.xml"/><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panose="00000500000000000000" charset="-122"/>
              <a:ea typeface="MiSans" panose="00000500000000000000" charset="-122"/>
              <a:cs typeface="MiSans"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MiSans" panose="00000500000000000000" charset="-122"/>
              </a:rPr>
            </a:fld>
            <a:endParaRPr lang="zh-CN" altLang="en-US">
              <a:cs typeface="MiSans"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panose="00000500000000000000" charset="-122"/>
              <a:ea typeface="MiSans" panose="00000500000000000000" charset="-122"/>
              <a:cs typeface="MiSans"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MiSans" panose="00000500000000000000" charset="-122"/>
              </a:rPr>
            </a:fld>
            <a:endParaRPr lang="zh-CN" altLang="en-US">
              <a:cs typeface="MiSans"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panose="00000500000000000000" charset="-122"/>
                <a:ea typeface="MiSans" panose="00000500000000000000" charset="-122"/>
                <a:cs typeface="MiSans"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panose="00000500000000000000" charset="-122"/>
                <a:ea typeface="MiSans" panose="00000500000000000000" charset="-122"/>
                <a:cs typeface="MiSans"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panose="00000500000000000000" charset="-122"/>
                <a:ea typeface="MiSans" panose="00000500000000000000" charset="-122"/>
                <a:cs typeface="MiSans"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panose="00000500000000000000" charset="-122"/>
                <a:ea typeface="MiSans" panose="00000500000000000000" charset="-122"/>
                <a:cs typeface="MiSans"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1pPr>
    <a:lvl2pPr marL="4572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2pPr>
    <a:lvl3pPr marL="9144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3pPr>
    <a:lvl4pPr marL="13716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4pPr>
    <a:lvl5pPr marL="1828800" algn="l" defTabSz="914400" rtl="0" eaLnBrk="1" latinLnBrk="0" hangingPunct="1">
      <a:defRPr sz="1200" kern="1200">
        <a:solidFill>
          <a:schemeClr val="tx1"/>
        </a:solidFill>
        <a:latin typeface="MiSans" panose="00000500000000000000" charset="-122"/>
        <a:ea typeface="MiSans" panose="00000500000000000000" charset="-122"/>
        <a:cs typeface="MiSans"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iSans" panose="00000500000000000000" charset="-122"/>
          <a:ea typeface="MiSans" panose="00000500000000000000" charset="-122"/>
          <a:cs typeface="MiSans" panose="0000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Sans" panose="00000500000000000000" charset="-122"/>
          <a:ea typeface="MiSans" panose="00000500000000000000" charset="-122"/>
          <a:cs typeface="MiSans" panose="0000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Sans" panose="00000500000000000000" charset="-122"/>
          <a:ea typeface="MiSans" panose="00000500000000000000" charset="-122"/>
          <a:cs typeface="MiSans" panose="0000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Sans" panose="00000500000000000000" charset="-122"/>
          <a:ea typeface="MiSans" panose="00000500000000000000" charset="-122"/>
          <a:cs typeface="MiSans" panose="0000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Sans" panose="00000500000000000000" charset="-122"/>
                <a:ea typeface="MiSans" panose="00000500000000000000" charset="-122"/>
                <a:cs typeface="MiSans" panose="00000500000000000000"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iSans" panose="00000500000000000000" charset="-122"/>
          <a:ea typeface="MiSans" panose="00000500000000000000" charset="-122"/>
          <a:cs typeface="MiSans" panose="000005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Sans" panose="00000500000000000000" charset="-122"/>
          <a:ea typeface="MiSans" panose="00000500000000000000" charset="-122"/>
          <a:cs typeface="MiSans" panose="0000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Sans" panose="00000500000000000000" charset="-122"/>
          <a:ea typeface="MiSans" panose="00000500000000000000" charset="-122"/>
          <a:cs typeface="MiSans" panose="00000500000000000000"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Sans" panose="00000500000000000000" charset="-122"/>
          <a:ea typeface="MiSans" panose="00000500000000000000" charset="-122"/>
          <a:cs typeface="MiSans" panose="00000500000000000000"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Sans" panose="00000500000000000000" charset="-122"/>
          <a:ea typeface="MiSans" panose="00000500000000000000" charset="-122"/>
          <a:cs typeface="MiSans"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6" Type="http://schemas.openxmlformats.org/officeDocument/2006/relationships/slideLayout" Target="../slideLayouts/slideLayout13.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11.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5" Type="http://schemas.openxmlformats.org/officeDocument/2006/relationships/slideLayout" Target="../slideLayouts/slideLayout14.xml"/><Relationship Id="rId14" Type="http://schemas.openxmlformats.org/officeDocument/2006/relationships/image" Target="../media/image8.png"/><Relationship Id="rId13" Type="http://schemas.openxmlformats.org/officeDocument/2006/relationships/image" Target="../media/image5.png"/><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3" Type="http://schemas.openxmlformats.org/officeDocument/2006/relationships/slideLayout" Target="../slideLayouts/slideLayout29.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hyperlink" Target="http://172.30.161.73:8050" TargetMode="Externa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image" Target="../media/image1.jpeg"/><Relationship Id="rId1" Type="http://schemas.openxmlformats.org/officeDocument/2006/relationships/tags" Target="../tags/tag101.xml"/></Relationships>
</file>

<file path=ppt/slides/_rels/slide14.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9.png"/><Relationship Id="rId3" Type="http://schemas.openxmlformats.org/officeDocument/2006/relationships/tags" Target="../tags/tag108.xml"/><Relationship Id="rId2" Type="http://schemas.openxmlformats.org/officeDocument/2006/relationships/tags" Target="../tags/tag107.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114.xml"/><Relationship Id="rId1" Type="http://schemas.openxmlformats.org/officeDocument/2006/relationships/tags" Target="../tags/tag10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slideLayout" Target="../slideLayouts/slideLayout1.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tags" Target="../tags/tag124.xml"/><Relationship Id="rId1" Type="http://schemas.openxmlformats.org/officeDocument/2006/relationships/tags" Target="../tags/tag115.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slideLayout" Target="../slideLayouts/slideLayout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image" Target="../media/image1.jpeg"/><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image" Target="../media/image22.png"/><Relationship Id="rId10" Type="http://schemas.openxmlformats.org/officeDocument/2006/relationships/tags" Target="../tags/tag134.xml"/><Relationship Id="rId1" Type="http://schemas.openxmlformats.org/officeDocument/2006/relationships/tags" Target="../tags/tag125.xml"/></Relationships>
</file>

<file path=ppt/slides/_rels/slide21.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4" Type="http://schemas.openxmlformats.org/officeDocument/2006/relationships/notesSlide" Target="../notesSlides/notesSlide5.xml"/><Relationship Id="rId13" Type="http://schemas.openxmlformats.org/officeDocument/2006/relationships/slideLayout" Target="../slideLayouts/slideLayout1.xml"/><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tags" Target="../tags/tag144.xml"/><Relationship Id="rId1" Type="http://schemas.openxmlformats.org/officeDocument/2006/relationships/tags" Target="../tags/tag13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1.jpeg"/><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jpeg"/><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4.jpeg"/><Relationship Id="rId11" Type="http://schemas.openxmlformats.org/officeDocument/2006/relationships/slideLayout" Target="../slideLayouts/slideLayout6.xml"/><Relationship Id="rId10" Type="http://schemas.openxmlformats.org/officeDocument/2006/relationships/tags" Target="../tags/tag39.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5.png"/><Relationship Id="rId4" Type="http://schemas.openxmlformats.org/officeDocument/2006/relationships/tags" Target="../tags/tag43.xml"/><Relationship Id="rId3" Type="http://schemas.openxmlformats.org/officeDocument/2006/relationships/tags" Target="../tags/tag42.xml"/><Relationship Id="rId22" Type="http://schemas.openxmlformats.org/officeDocument/2006/relationships/notesSlide" Target="../notesSlides/notesSlide1.xml"/><Relationship Id="rId21" Type="http://schemas.openxmlformats.org/officeDocument/2006/relationships/slideLayout" Target="../slideLayouts/slideLayout6.xml"/><Relationship Id="rId20" Type="http://schemas.openxmlformats.org/officeDocument/2006/relationships/tags" Target="../tags/tag56.xml"/><Relationship Id="rId2" Type="http://schemas.openxmlformats.org/officeDocument/2006/relationships/tags" Target="../tags/tag41.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image" Target="../media/image7.png"/><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image" Target="../media/image6.png"/><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1.jpeg"/><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nvPicPr>
        <p:blipFill>
          <a:blip r:embed="rId1">
            <a:alphaModFix amt="60000"/>
          </a:blip>
          <a:stretch>
            <a:fillRect/>
          </a:stretch>
        </p:blipFill>
        <p:spPr>
          <a:xfrm>
            <a:off x="0" y="3286125"/>
            <a:ext cx="12192000" cy="8113395"/>
          </a:xfrm>
          <a:prstGeom prst="rect">
            <a:avLst/>
          </a:prstGeom>
        </p:spPr>
      </p:pic>
      <p:sp>
        <p:nvSpPr>
          <p:cNvPr id="29" name="文本框 28"/>
          <p:cNvSpPr txBox="1"/>
          <p:nvPr/>
        </p:nvSpPr>
        <p:spPr>
          <a:xfrm>
            <a:off x="866775" y="1337310"/>
            <a:ext cx="6239510" cy="2122805"/>
          </a:xfrm>
          <a:prstGeom prst="rect">
            <a:avLst/>
          </a:prstGeom>
          <a:noFill/>
        </p:spPr>
        <p:txBody>
          <a:bodyPr wrap="square" rtlCol="0">
            <a:spAutoFit/>
          </a:bodyPr>
          <a:p>
            <a:r>
              <a:rPr lang="en-US" altLang="zh-CN" sz="6600" b="1">
                <a:solidFill>
                  <a:schemeClr val="bg2"/>
                </a:solidFill>
                <a:latin typeface="MiSans" panose="00000500000000000000" charset="-122"/>
                <a:ea typeface="MiSans" panose="00000500000000000000" charset="-122"/>
                <a:cs typeface="MiSans" panose="00000500000000000000" charset="-122"/>
              </a:rPr>
              <a:t>2024</a:t>
            </a:r>
            <a:r>
              <a:rPr lang="zh-CN" altLang="en-US" sz="6600" b="1">
                <a:solidFill>
                  <a:schemeClr val="bg2"/>
                </a:solidFill>
                <a:latin typeface="MiSans" panose="00000500000000000000" charset="-122"/>
                <a:ea typeface="MiSans" panose="00000500000000000000" charset="-122"/>
                <a:cs typeface="MiSans" panose="00000500000000000000" charset="-122"/>
              </a:rPr>
              <a:t>美国大选数据可视化</a:t>
            </a:r>
            <a:endParaRPr lang="zh-CN" altLang="en-US" sz="6600" b="1">
              <a:solidFill>
                <a:schemeClr val="bg2"/>
              </a:solidFill>
              <a:latin typeface="MiSans" panose="00000500000000000000" charset="-122"/>
              <a:ea typeface="MiSans" panose="00000500000000000000" charset="-122"/>
              <a:cs typeface="MiSans" panose="00000500000000000000" charset="-122"/>
            </a:endParaRPr>
          </a:p>
        </p:txBody>
      </p:sp>
      <p:sp>
        <p:nvSpPr>
          <p:cNvPr id="30" name="文本框 29"/>
          <p:cNvSpPr txBox="1"/>
          <p:nvPr/>
        </p:nvSpPr>
        <p:spPr>
          <a:xfrm>
            <a:off x="1456055" y="742315"/>
            <a:ext cx="4451985" cy="460375"/>
          </a:xfrm>
          <a:prstGeom prst="rect">
            <a:avLst/>
          </a:prstGeom>
          <a:noFill/>
        </p:spPr>
        <p:txBody>
          <a:bodyPr wrap="square" rtlCol="0">
            <a:spAutoFit/>
          </a:bodyPr>
          <a:p>
            <a:r>
              <a:rPr lang="en-US" altLang="zh-CN" sz="2400">
                <a:solidFill>
                  <a:schemeClr val="bg2"/>
                </a:solidFill>
                <a:latin typeface="MiSans" panose="00000500000000000000" charset="-122"/>
                <a:ea typeface="MiSans" panose="00000500000000000000" charset="-122"/>
                <a:cs typeface="MiSans" panose="00000500000000000000" charset="-122"/>
              </a:rPr>
              <a:t>Data Analysis Reports</a:t>
            </a:r>
            <a:endParaRPr lang="en-US" altLang="zh-CN" sz="2400">
              <a:solidFill>
                <a:schemeClr val="bg2"/>
              </a:solidFill>
              <a:latin typeface="MiSans" panose="00000500000000000000" charset="-122"/>
              <a:ea typeface="MiSans" panose="00000500000000000000" charset="-122"/>
              <a:cs typeface="MiSans" panose="00000500000000000000" charset="-122"/>
            </a:endParaRPr>
          </a:p>
        </p:txBody>
      </p:sp>
      <p:sp>
        <p:nvSpPr>
          <p:cNvPr id="17" name="十字形 16"/>
          <p:cNvSpPr/>
          <p:nvPr/>
        </p:nvSpPr>
        <p:spPr>
          <a:xfrm>
            <a:off x="1285875" y="899795"/>
            <a:ext cx="158115" cy="158115"/>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0" name="矩形 19"/>
          <p:cNvSpPr/>
          <p:nvPr>
            <p:custDataLst>
              <p:tags r:id="rId1"/>
            </p:custDataLst>
          </p:nvPr>
        </p:nvSpPr>
        <p:spPr>
          <a:xfrm>
            <a:off x="979805" y="165354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solidFill>
                <a:srgbClr val="FFFFFF"/>
              </a:solidFill>
              <a:latin typeface="+mj-ea"/>
              <a:ea typeface="+mj-ea"/>
            </a:endParaRPr>
          </a:p>
        </p:txBody>
      </p:sp>
      <p:sp>
        <p:nvSpPr>
          <p:cNvPr id="5" name="标题 1"/>
          <p:cNvSpPr txBox="1"/>
          <p:nvPr>
            <p:custDataLst>
              <p:tags r:id="rId2"/>
            </p:custDataLst>
          </p:nvPr>
        </p:nvSpPr>
        <p:spPr>
          <a:xfrm>
            <a:off x="1864360" y="1556082"/>
            <a:ext cx="1270000" cy="1050925"/>
          </a:xfrm>
          <a:prstGeom prst="rect">
            <a:avLst/>
          </a:prstGeom>
          <a:noFill/>
          <a:ln>
            <a:noFill/>
          </a:ln>
        </p:spPr>
        <p:txBody>
          <a:bodyPr vert="horz" wrap="square" lIns="91440" tIns="45720" rIns="91440" bIns="45720" rtlCol="0" anchor="t">
            <a:spAutoFit/>
          </a:bodyPr>
          <a:lstStyle/>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01</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8" name="标题 1"/>
          <p:cNvSpPr txBox="1"/>
          <p:nvPr>
            <p:custDataLst>
              <p:tags r:id="rId3"/>
            </p:custDataLst>
          </p:nvPr>
        </p:nvSpPr>
        <p:spPr>
          <a:xfrm>
            <a:off x="980440" y="5448300"/>
            <a:ext cx="3037840" cy="180340"/>
          </a:xfrm>
          <a:prstGeom prst="rect">
            <a:avLst/>
          </a:prstGeom>
          <a:gradFill>
            <a:gsLst>
              <a:gs pos="84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1" name="标题 1"/>
          <p:cNvSpPr txBox="1"/>
          <p:nvPr>
            <p:custDataLst>
              <p:tags r:id="rId4"/>
            </p:custDataLst>
          </p:nvPr>
        </p:nvSpPr>
        <p:spPr>
          <a:xfrm>
            <a:off x="1116510" y="2467353"/>
            <a:ext cx="2765700" cy="648000"/>
          </a:xfrm>
          <a:prstGeom prst="rect">
            <a:avLst/>
          </a:prstGeom>
          <a:noFill/>
          <a:ln>
            <a:noFill/>
          </a:ln>
        </p:spPr>
        <p:txBody>
          <a:bodyPr vert="horz" wrap="square" lIns="91440" tIns="45720" rIns="91440" bIns="45720" rtlCol="0" anchor="ctr"/>
          <a:lstStyle/>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rPr>
              <a:t>确保数据完整性</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2" name="标题 1"/>
          <p:cNvSpPr txBox="1"/>
          <p:nvPr>
            <p:custDataLst>
              <p:tags r:id="rId5"/>
            </p:custDataLst>
          </p:nvPr>
        </p:nvSpPr>
        <p:spPr>
          <a:xfrm>
            <a:off x="1122680" y="3164205"/>
            <a:ext cx="2778760" cy="1191895"/>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删除缺失值较多的行或列，对少量缺失数据采用合理方法填补（如用均值或中位数填补年龄字段），确保数据完整性，为后续分析提供稳定基础。</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7" name="标题 1"/>
          <p:cNvSpPr txBox="1"/>
          <p:nvPr/>
        </p:nvSpPr>
        <p:spPr>
          <a:xfrm>
            <a:off x="783617" y="467040"/>
            <a:ext cx="10671175" cy="468000"/>
          </a:xfrm>
          <a:prstGeom prst="rect">
            <a:avLst/>
          </a:prstGeom>
          <a:noFill/>
          <a:ln>
            <a:noFill/>
          </a:ln>
        </p:spPr>
        <p:txBody>
          <a:bodyPr vert="horz" wrap="square" lIns="0" tIns="0" rIns="0" bIns="0" rtlCol="0" anchor="ctr">
            <a:scene3d>
              <a:camera prst="orthographicFront"/>
              <a:lightRig rig="threePt" dir="t"/>
            </a:scene3d>
          </a:bodyPr>
          <a:lstStyle/>
          <a:p>
            <a:pPr algn="l">
              <a:lnSpc>
                <a:spcPct val="110000"/>
              </a:lnSpc>
            </a:pPr>
            <a:r>
              <a:rPr kumimoji="1" lang="en-US" altLang="zh-CN"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rPr>
              <a:t>清洗</a:t>
            </a:r>
            <a:r>
              <a:rPr kumimoji="1" lang="zh-CN" altLang="en-US"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rPr>
              <a:t>与转换</a:t>
            </a:r>
            <a:endParaRPr kumimoji="1" lang="zh-CN" altLang="en-US" sz="32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endParaRPr>
          </a:p>
        </p:txBody>
      </p:sp>
      <p:sp>
        <p:nvSpPr>
          <p:cNvPr id="28" name="矩形 27"/>
          <p:cNvSpPr/>
          <p:nvPr>
            <p:custDataLst>
              <p:tags r:id="rId6"/>
            </p:custDataLst>
          </p:nvPr>
        </p:nvSpPr>
        <p:spPr>
          <a:xfrm>
            <a:off x="4586605" y="165354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solidFill>
                <a:srgbClr val="FFFFFF"/>
              </a:solidFill>
              <a:latin typeface="+mj-ea"/>
              <a:ea typeface="+mj-ea"/>
            </a:endParaRPr>
          </a:p>
        </p:txBody>
      </p:sp>
      <p:sp>
        <p:nvSpPr>
          <p:cNvPr id="29" name="标题 1"/>
          <p:cNvSpPr txBox="1"/>
          <p:nvPr>
            <p:custDataLst>
              <p:tags r:id="rId7"/>
            </p:custDataLst>
          </p:nvPr>
        </p:nvSpPr>
        <p:spPr>
          <a:xfrm>
            <a:off x="5467985" y="1558622"/>
            <a:ext cx="1270000" cy="1050925"/>
          </a:xfrm>
          <a:prstGeom prst="rect">
            <a:avLst/>
          </a:prstGeom>
          <a:noFill/>
          <a:ln>
            <a:noFill/>
          </a:ln>
        </p:spPr>
        <p:txBody>
          <a:bodyPr vert="horz" wrap="square" lIns="91440" tIns="45720" rIns="91440" bIns="45720" rtlCol="0" anchor="t">
            <a:spAutoFit/>
          </a:bodyPr>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02</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30" name="标题 1"/>
          <p:cNvSpPr txBox="1"/>
          <p:nvPr>
            <p:custDataLst>
              <p:tags r:id="rId8"/>
            </p:custDataLst>
          </p:nvPr>
        </p:nvSpPr>
        <p:spPr>
          <a:xfrm>
            <a:off x="4587240" y="5448300"/>
            <a:ext cx="3037840" cy="180340"/>
          </a:xfrm>
          <a:prstGeom prst="rect">
            <a:avLst/>
          </a:prstGeom>
          <a:gradFill>
            <a:gsLst>
              <a:gs pos="79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p>
            <a:pPr algn="ctr">
              <a:lnSpc>
                <a:spcPct val="110000"/>
              </a:lnSpc>
            </a:pPr>
            <a:endParaRPr kumimoji="1" lang="zh-CN" altLang="en-US"/>
          </a:p>
        </p:txBody>
      </p:sp>
      <p:sp>
        <p:nvSpPr>
          <p:cNvPr id="31" name="标题 1"/>
          <p:cNvSpPr txBox="1"/>
          <p:nvPr>
            <p:custDataLst>
              <p:tags r:id="rId9"/>
            </p:custDataLst>
          </p:nvPr>
        </p:nvSpPr>
        <p:spPr>
          <a:xfrm>
            <a:off x="4720770" y="2467353"/>
            <a:ext cx="2765700" cy="648000"/>
          </a:xfrm>
          <a:prstGeom prst="rect">
            <a:avLst/>
          </a:prstGeom>
          <a:noFill/>
          <a:ln>
            <a:noFill/>
          </a:ln>
        </p:spPr>
        <p:txBody>
          <a:bodyPr vert="horz" wrap="square" lIns="91440" tIns="45720" rIns="91440" bIns="45720" rtlCol="0" anchor="ctr"/>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rPr>
              <a:t>确保数据一致性</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endParaRPr>
          </a:p>
        </p:txBody>
      </p:sp>
      <p:sp>
        <p:nvSpPr>
          <p:cNvPr id="32" name="标题 1"/>
          <p:cNvSpPr txBox="1"/>
          <p:nvPr>
            <p:custDataLst>
              <p:tags r:id="rId10"/>
            </p:custDataLst>
          </p:nvPr>
        </p:nvSpPr>
        <p:spPr>
          <a:xfrm>
            <a:off x="4726305" y="3233420"/>
            <a:ext cx="2778760" cy="1191895"/>
          </a:xfrm>
          <a:prstGeom prst="rect">
            <a:avLst/>
          </a:prstGeom>
          <a:noFill/>
          <a:ln>
            <a:noFill/>
          </a:ln>
        </p:spPr>
        <p:txBody>
          <a:bodyPr vert="horz" wrap="square" lIns="91440" tIns="45720" rIns="91440" bIns="45720" rtlCol="0" anchor="t"/>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统一数据格式（如将时间格式统一为 HH:MM、百分比转换为小数），清洗文本数据（如去除姓名字段前后空格），确保格式和内容一致，避免格式差异导致分析错误。</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33" name="矩形 32"/>
          <p:cNvSpPr/>
          <p:nvPr>
            <p:custDataLst>
              <p:tags r:id="rId11"/>
            </p:custDataLst>
          </p:nvPr>
        </p:nvSpPr>
        <p:spPr>
          <a:xfrm>
            <a:off x="8187055" y="1659890"/>
            <a:ext cx="3039110" cy="4352290"/>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solidFill>
                <a:srgbClr val="FFFFFF"/>
              </a:solidFill>
              <a:latin typeface="+mj-ea"/>
              <a:ea typeface="+mj-ea"/>
            </a:endParaRPr>
          </a:p>
        </p:txBody>
      </p:sp>
      <p:sp>
        <p:nvSpPr>
          <p:cNvPr id="34" name="标题 1"/>
          <p:cNvSpPr txBox="1"/>
          <p:nvPr>
            <p:custDataLst>
              <p:tags r:id="rId12"/>
            </p:custDataLst>
          </p:nvPr>
        </p:nvSpPr>
        <p:spPr>
          <a:xfrm>
            <a:off x="9071610" y="1562432"/>
            <a:ext cx="1270000" cy="1050925"/>
          </a:xfrm>
          <a:prstGeom prst="rect">
            <a:avLst/>
          </a:prstGeom>
          <a:noFill/>
          <a:ln>
            <a:noFill/>
          </a:ln>
        </p:spPr>
        <p:txBody>
          <a:bodyPr vert="horz" wrap="square" lIns="91440" tIns="45720" rIns="91440" bIns="45720" rtlCol="0" anchor="t">
            <a:spAutoFit/>
          </a:bodyPr>
          <a:p>
            <a:pPr algn="ctr">
              <a:lnSpc>
                <a:spcPct val="130000"/>
              </a:lnSpc>
            </a:pPr>
            <a:r>
              <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rPr>
              <a:t>03</a:t>
            </a:r>
            <a:endParaRPr kumimoji="1" lang="en-US" altLang="zh-CN" sz="4800" b="1">
              <a:ln w="12700">
                <a:noFill/>
              </a:ln>
              <a:solidFill>
                <a:schemeClr val="accent1">
                  <a:lumMod val="20000"/>
                  <a:lumOff val="80000"/>
                  <a:alpha val="100000"/>
                </a:schemeClr>
              </a:solidFill>
              <a:latin typeface="华文中宋" panose="02010600040101010101" charset="-122"/>
              <a:ea typeface="华文中宋" panose="02010600040101010101" charset="-122"/>
              <a:cs typeface="OPPOSans H" panose="00020600040101010101" charset="-122"/>
            </a:endParaRPr>
          </a:p>
        </p:txBody>
      </p:sp>
      <p:sp>
        <p:nvSpPr>
          <p:cNvPr id="35" name="标题 1"/>
          <p:cNvSpPr txBox="1"/>
          <p:nvPr>
            <p:custDataLst>
              <p:tags r:id="rId13"/>
            </p:custDataLst>
          </p:nvPr>
        </p:nvSpPr>
        <p:spPr>
          <a:xfrm>
            <a:off x="8187690" y="5454650"/>
            <a:ext cx="3037840" cy="180340"/>
          </a:xfrm>
          <a:prstGeom prst="rect">
            <a:avLst/>
          </a:prstGeom>
          <a:gradFill>
            <a:gsLst>
              <a:gs pos="74000">
                <a:schemeClr val="accent5"/>
              </a:gs>
              <a:gs pos="0">
                <a:schemeClr val="accent5">
                  <a:lumMod val="25000"/>
                  <a:lumOff val="75000"/>
                </a:schemeClr>
              </a:gs>
              <a:gs pos="100000">
                <a:schemeClr val="accent5">
                  <a:lumMod val="85000"/>
                </a:schemeClr>
              </a:gs>
            </a:gsLst>
            <a:lin ang="16200000" scaled="1"/>
          </a:gradFill>
          <a:ln cap="sq">
            <a:noFill/>
            <a:prstDash val="solid"/>
            <a:miter/>
          </a:ln>
          <a:effectLst/>
        </p:spPr>
        <p:txBody>
          <a:bodyPr vert="horz" wrap="square" lIns="45720" tIns="22860" rIns="45720" bIns="22860" rtlCol="0" anchor="ctr"/>
          <a:p>
            <a:pPr algn="ctr">
              <a:lnSpc>
                <a:spcPct val="110000"/>
              </a:lnSpc>
            </a:pPr>
            <a:endParaRPr kumimoji="1" lang="zh-CN" altLang="en-US"/>
          </a:p>
        </p:txBody>
      </p:sp>
      <p:sp>
        <p:nvSpPr>
          <p:cNvPr id="36" name="标题 1"/>
          <p:cNvSpPr txBox="1"/>
          <p:nvPr>
            <p:custDataLst>
              <p:tags r:id="rId14"/>
            </p:custDataLst>
          </p:nvPr>
        </p:nvSpPr>
        <p:spPr>
          <a:xfrm>
            <a:off x="8323760" y="2473703"/>
            <a:ext cx="2765700" cy="648000"/>
          </a:xfrm>
          <a:prstGeom prst="rect">
            <a:avLst/>
          </a:prstGeom>
          <a:noFill/>
          <a:ln>
            <a:noFill/>
          </a:ln>
        </p:spPr>
        <p:txBody>
          <a:bodyPr vert="horz" wrap="square" lIns="91440" tIns="45720" rIns="91440" bIns="45720" rtlCol="0" anchor="ctr"/>
          <a:p>
            <a:pPr algn="ctr">
              <a:lnSpc>
                <a:spcPct val="130000"/>
              </a:lnSpc>
            </a:pPr>
            <a:r>
              <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rPr>
              <a:t>剔除异常值</a:t>
            </a:r>
            <a:endParaRPr kumimoji="1" lang="en-US" altLang="zh-CN" b="1">
              <a:ln w="12700">
                <a:noFill/>
              </a:ln>
              <a:solidFill>
                <a:schemeClr val="bg1">
                  <a:alpha val="100000"/>
                </a:schemeClr>
              </a:solidFill>
              <a:latin typeface="华文中宋" panose="02010600040101010101" charset="-122"/>
              <a:ea typeface="华文中宋" panose="02010600040101010101" charset="-122"/>
              <a:cs typeface="Source Han Sans CN Bold" panose="020B0800000000000000" charset="-122"/>
              <a:sym typeface="+mn-ea"/>
            </a:endParaRPr>
          </a:p>
        </p:txBody>
      </p:sp>
      <p:sp>
        <p:nvSpPr>
          <p:cNvPr id="37" name="标题 1"/>
          <p:cNvSpPr txBox="1"/>
          <p:nvPr>
            <p:custDataLst>
              <p:tags r:id="rId15"/>
            </p:custDataLst>
          </p:nvPr>
        </p:nvSpPr>
        <p:spPr>
          <a:xfrm>
            <a:off x="8329930" y="3170555"/>
            <a:ext cx="2778760" cy="1191895"/>
          </a:xfrm>
          <a:prstGeom prst="rect">
            <a:avLst/>
          </a:prstGeom>
          <a:noFill/>
          <a:ln>
            <a:noFill/>
          </a:ln>
        </p:spPr>
        <p:txBody>
          <a:bodyPr vert="horz" wrap="square" lIns="91440" tIns="45720" rIns="91440" bIns="45720" rtlCol="0" anchor="t"/>
          <a:p>
            <a:pPr algn="ctr">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sym typeface="+mn-ea"/>
              </a:rPr>
              <a:t>识别并剔除异常值，如支持率超过100%的数据，通过设置合理的数据范围和逻辑规则，过滤掉不符合实际情况的异常数据，避免对分析结果产生干扰。</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20" grpId="0" animBg="1"/>
      <p:bldP spid="8" grpId="0" animBg="1"/>
      <p:bldP spid="5" grpId="1"/>
      <p:bldP spid="11" grpId="1"/>
      <p:bldP spid="12" grpId="1"/>
      <p:bldP spid="20" grpId="1" animBg="1"/>
      <p:bldP spid="8" grpId="1" animBg="1"/>
      <p:bldP spid="28" grpId="0" animBg="1"/>
      <p:bldP spid="29" grpId="0"/>
      <p:bldP spid="30" grpId="0" animBg="1"/>
      <p:bldP spid="31" grpId="0"/>
      <p:bldP spid="32" grpId="0"/>
      <p:bldP spid="28" grpId="1" animBg="1"/>
      <p:bldP spid="29" grpId="1"/>
      <p:bldP spid="30" grpId="1" animBg="1"/>
      <p:bldP spid="31" grpId="1"/>
      <p:bldP spid="32" grpId="1"/>
      <p:bldP spid="34" grpId="0"/>
      <p:bldP spid="37" grpId="0"/>
      <p:bldP spid="36" grpId="0"/>
      <p:bldP spid="35" grpId="0" animBg="1"/>
      <p:bldP spid="33" grpId="0" animBg="1"/>
      <p:bldP spid="34" grpId="1"/>
      <p:bldP spid="37" grpId="1"/>
      <p:bldP spid="36" grpId="1"/>
      <p:bldP spid="35" grpId="1" animBg="1"/>
      <p:bldP spid="3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custDataLst>
              <p:tags r:id="rId2"/>
            </p:custDataLst>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3"/>
            </p:custDataLst>
          </p:nvPr>
        </p:nvSpPr>
        <p:spPr>
          <a:xfrm>
            <a:off x="660400"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  通过分组和聚合操作，从大规模数据中提取关键统计信息，如按</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人群特征（如种族、受教育程度、地域、性别年龄</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等）</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计算平均支持率，按州汇总选举人票数，为分析提供简洁明了的数据指标，便于发现数据中的趋势和规律。
</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5" name="标题 1"/>
          <p:cNvSpPr txBox="1"/>
          <p:nvPr>
            <p:custDataLst>
              <p:tags r:id="rId4"/>
            </p:custDataLst>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提取关键统计信息</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6" name="标题 1"/>
          <p:cNvSpPr txBox="1"/>
          <p:nvPr>
            <p:custDataLst>
              <p:tags r:id="rId5"/>
            </p:custDataLst>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custDataLst>
              <p:tags r:id="rId6"/>
            </p:custDataLst>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7"/>
            </p:custDataLst>
          </p:nvPr>
        </p:nvSpPr>
        <p:spPr>
          <a:xfrm>
            <a:off x="4552723"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  </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将复杂的数据结构转化为更直观、简洁的形式，</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例如</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通过按州、时间分组汇总数据，提炼核心指标（如平均支持率、总投票数），并构建适合可视化的结构，如透视表或分层图表，突出趋势与分布。</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9" name="标题 1"/>
          <p:cNvSpPr txBox="1"/>
          <p:nvPr>
            <p:custDataLst>
              <p:tags r:id="rId8"/>
            </p:custDataLst>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简化数据结构</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0" name="标题 1"/>
          <p:cNvSpPr txBox="1"/>
          <p:nvPr>
            <p:custDataLst>
              <p:tags r:id="rId9"/>
            </p:custDataLst>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custDataLst>
              <p:tags r:id="rId10"/>
            </p:custDataLst>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1"/>
            </p:custDataLst>
          </p:nvPr>
        </p:nvSpPr>
        <p:spPr>
          <a:xfrm>
            <a:off x="8445046"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  通过聚合操作，支持从不同维度对数据进行分析，如按时间维度聚合数据，分析不同时间段的投票趋势，为深入挖掘数据价值提供灵活的数据支持。</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custDataLst>
              <p:tags r:id="rId12"/>
            </p:custDataLst>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支持多维度分析</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4" name="标题 1"/>
          <p:cNvSpPr txBox="1"/>
          <p:nvPr/>
        </p:nvSpPr>
        <p:spPr>
          <a:xfrm>
            <a:off x="783617"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分组</a:t>
            </a: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与聚合</a:t>
            </a:r>
            <a:endPar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endParaRPr>
          </a:p>
        </p:txBody>
      </p:sp>
      <p:pic>
        <p:nvPicPr>
          <p:cNvPr id="38" name="图片 37" descr="屏幕截图 2025-01-04 222554"/>
          <p:cNvPicPr>
            <a:picLocks noChangeAspect="1"/>
          </p:cNvPicPr>
          <p:nvPr/>
        </p:nvPicPr>
        <p:blipFill>
          <a:blip r:embed="rId13"/>
          <a:srcRect r="61245"/>
          <a:stretch>
            <a:fillRect/>
          </a:stretch>
        </p:blipFill>
        <p:spPr>
          <a:xfrm>
            <a:off x="147955" y="1488440"/>
            <a:ext cx="4170045" cy="3881120"/>
          </a:xfrm>
          <a:prstGeom prst="rect">
            <a:avLst/>
          </a:prstGeom>
        </p:spPr>
      </p:pic>
      <p:pic>
        <p:nvPicPr>
          <p:cNvPr id="39" name="图片 38" descr="屏幕截图 2024-12-27 222013"/>
          <p:cNvPicPr>
            <a:picLocks noChangeAspect="1"/>
          </p:cNvPicPr>
          <p:nvPr/>
        </p:nvPicPr>
        <p:blipFill>
          <a:blip r:embed="rId14"/>
          <a:srcRect r="6047"/>
          <a:stretch>
            <a:fillRect/>
          </a:stretch>
        </p:blipFill>
        <p:spPr>
          <a:xfrm>
            <a:off x="147955" y="2385695"/>
            <a:ext cx="5644515" cy="311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strips(downLeft)">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custDataLst>
              <p:tags r:id="rId2"/>
            </p:custDataLst>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3"/>
            </p:custDataLst>
          </p:nvPr>
        </p:nvSpPr>
        <p:spPr>
          <a:xfrm>
            <a:off x="660400"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  通过分组和聚合操作，从大规模数据中提取关键统计信息，如按</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人群特征（如种族、受教育程度、地域、性别年龄</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等）</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计算平均支持率，按州汇总选举人票数，为分析提供简洁明了的数据指标，便于发现数据中的趋势和规律。
</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5" name="标题 1"/>
          <p:cNvSpPr txBox="1"/>
          <p:nvPr>
            <p:custDataLst>
              <p:tags r:id="rId4"/>
            </p:custDataLst>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提取关键统计信息</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6" name="标题 1"/>
          <p:cNvSpPr txBox="1"/>
          <p:nvPr>
            <p:custDataLst>
              <p:tags r:id="rId5"/>
            </p:custDataLst>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custDataLst>
              <p:tags r:id="rId6"/>
            </p:custDataLst>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7"/>
            </p:custDataLst>
          </p:nvPr>
        </p:nvSpPr>
        <p:spPr>
          <a:xfrm>
            <a:off x="4552723"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  </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将复杂的数据结构转化为更直观、简洁的形式，</a:t>
            </a:r>
            <a:r>
              <a:rPr kumimoji="1" lang="zh-CN" altLang="en-US"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例如</a:t>
            </a: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rPr>
              <a:t>通过按州、时间分组汇总数据，提炼核心指标（如平均支持率、总投票数），并构建适合可视化的结构，如透视表或分层图表，突出趋势与分布。</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华文中宋" panose="02010600040101010101" charset="-122"/>
            </a:endParaRPr>
          </a:p>
        </p:txBody>
      </p:sp>
      <p:sp>
        <p:nvSpPr>
          <p:cNvPr id="9" name="标题 1"/>
          <p:cNvSpPr txBox="1"/>
          <p:nvPr>
            <p:custDataLst>
              <p:tags r:id="rId8"/>
            </p:custDataLst>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简化数据结构</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0" name="标题 1"/>
          <p:cNvSpPr txBox="1"/>
          <p:nvPr>
            <p:custDataLst>
              <p:tags r:id="rId9"/>
            </p:custDataLst>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custDataLst>
              <p:tags r:id="rId10"/>
            </p:custDataLst>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1"/>
            </p:custDataLst>
          </p:nvPr>
        </p:nvSpPr>
        <p:spPr>
          <a:xfrm>
            <a:off x="8445046" y="3674589"/>
            <a:ext cx="3073854" cy="251031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rPr>
              <a:t>  通过聚合操作，支持从不同维度对数据进行分析，如按时间维度聚合数据，分析不同时间段的投票趋势，为深入挖掘数据价值提供灵活的数据支持。</a:t>
            </a:r>
            <a:endParaRPr kumimoji="1" lang="en-US" altLang="zh-CN" sz="1400">
              <a:ln w="12700">
                <a:noFill/>
              </a:ln>
              <a:solidFill>
                <a:schemeClr val="bg1">
                  <a:alpha val="100000"/>
                </a:schemeClr>
              </a:solidFill>
              <a:latin typeface="华文中宋" panose="02010600040101010101" charset="-122"/>
              <a:ea typeface="华文中宋" panose="02010600040101010101" charset="-122"/>
              <a:cs typeface="Source Han Sans" panose="020B0500000000000000" charset="-122"/>
            </a:endParaRPr>
          </a:p>
        </p:txBody>
      </p:sp>
      <p:sp>
        <p:nvSpPr>
          <p:cNvPr id="13" name="标题 1"/>
          <p:cNvSpPr txBox="1"/>
          <p:nvPr>
            <p:custDataLst>
              <p:tags r:id="rId12"/>
            </p:custDataLst>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rPr>
              <a:t>支持多维度分析</a:t>
            </a:r>
            <a:endParaRPr kumimoji="1" lang="en-US" altLang="zh-CN" sz="1600" b="1">
              <a:ln w="12700">
                <a:noFill/>
              </a:ln>
              <a:solidFill>
                <a:schemeClr val="accent1">
                  <a:lumMod val="40000"/>
                  <a:lumOff val="60000"/>
                  <a:alpha val="100000"/>
                </a:schemeClr>
              </a:solidFill>
              <a:latin typeface="华文中宋" panose="02010600040101010101" charset="-122"/>
              <a:ea typeface="华文中宋" panose="02010600040101010101" charset="-122"/>
              <a:cs typeface="Source Han Sans CN Bold" panose="020B0800000000000000" charset="-122"/>
            </a:endParaRPr>
          </a:p>
        </p:txBody>
      </p:sp>
      <p:sp>
        <p:nvSpPr>
          <p:cNvPr id="14" name="标题 1"/>
          <p:cNvSpPr txBox="1"/>
          <p:nvPr/>
        </p:nvSpPr>
        <p:spPr>
          <a:xfrm>
            <a:off x="783617"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分组</a:t>
            </a:r>
            <a:r>
              <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rPr>
              <a:t>与聚合</a:t>
            </a:r>
            <a:endParaRPr kumimoji="1" lang="zh-CN" altLang="en-US" sz="2800" b="1">
              <a:ln w="15875"/>
              <a:gradFill>
                <a:gsLst>
                  <a:gs pos="50000">
                    <a:schemeClr val="accent3"/>
                  </a:gs>
                  <a:gs pos="0">
                    <a:schemeClr val="accent3">
                      <a:lumMod val="25000"/>
                      <a:lumOff val="75000"/>
                    </a:schemeClr>
                  </a:gs>
                  <a:gs pos="100000">
                    <a:schemeClr val="accent3">
                      <a:lumMod val="85000"/>
                    </a:schemeClr>
                  </a:gs>
                </a:gsLst>
                <a:lin ang="5400000" scaled="1"/>
              </a:gradFill>
              <a:effectLst/>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6052185" cy="3360420"/>
            <a:chOff x="8161" y="2721"/>
            <a:chExt cx="9531"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a:t>
              </a:r>
              <a:r>
                <a:rPr lang="zh-CN" altLang="en-US" sz="4400" b="1">
                  <a:solidFill>
                    <a:schemeClr val="bg2"/>
                  </a:solidFill>
                  <a:latin typeface="MiSans" panose="00000500000000000000" charset="-122"/>
                  <a:ea typeface="MiSans" panose="00000500000000000000" charset="-122"/>
                  <a:cs typeface="MiSans" panose="00000500000000000000" charset="-122"/>
                </a:rPr>
                <a:t>可视化</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9531" cy="1371"/>
            </a:xfrm>
            <a:prstGeom prst="rect">
              <a:avLst/>
            </a:prstGeom>
            <a:noFill/>
          </p:spPr>
          <p:txBody>
            <a:bodyPr wrap="square" rtlCol="0">
              <a:noAutofit/>
            </a:bodyPr>
            <a:p>
              <a:pPr algn="l"/>
              <a:r>
                <a:rPr lang="en-US" sz="5400">
                  <a:solidFill>
                    <a:schemeClr val="bg2"/>
                  </a:solidFill>
                  <a:latin typeface="MiSans" panose="00000500000000000000" charset="-122"/>
                  <a:ea typeface="MiSans" panose="00000500000000000000" charset="-122"/>
                  <a:cs typeface="MiSans" panose="00000500000000000000" charset="-122"/>
                  <a:sym typeface="+mn-ea"/>
                </a:rPr>
                <a:t>Data </a:t>
              </a:r>
              <a:r>
                <a:rPr lang="en-US" sz="5400">
                  <a:solidFill>
                    <a:schemeClr val="bg2"/>
                  </a:solidFill>
                  <a:latin typeface="MiSans" panose="00000500000000000000" charset="-122"/>
                  <a:ea typeface="MiSans" panose="00000500000000000000" charset="-122"/>
                  <a:cs typeface="MiSans" panose="00000500000000000000" charset="-122"/>
                  <a:sym typeface="+mn-ea"/>
                </a:rPr>
                <a:t>Visualization</a:t>
              </a:r>
              <a:endParaRPr lang="en-US" sz="5400">
                <a:solidFill>
                  <a:schemeClr val="bg2"/>
                </a:solidFill>
                <a:latin typeface="MiSans" panose="00000500000000000000" charset="-122"/>
                <a:ea typeface="MiSans" panose="00000500000000000000" charset="-122"/>
                <a:cs typeface="MiSans" panose="00000500000000000000" charset="-122"/>
                <a:sym typeface="+mn-ea"/>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04</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
        <p:nvSpPr>
          <p:cNvPr id="2" name="文本框 1"/>
          <p:cNvSpPr txBox="1"/>
          <p:nvPr/>
        </p:nvSpPr>
        <p:spPr>
          <a:xfrm>
            <a:off x="767080" y="5371465"/>
            <a:ext cx="5422900" cy="368300"/>
          </a:xfrm>
          <a:prstGeom prst="rect">
            <a:avLst/>
          </a:prstGeom>
          <a:noFill/>
        </p:spPr>
        <p:txBody>
          <a:bodyPr wrap="square" rtlCol="0">
            <a:spAutoFit/>
          </a:bodyPr>
          <a:p>
            <a:r>
              <a:rPr lang="zh-CN" altLang="en-US">
                <a:solidFill>
                  <a:schemeClr val="bg1"/>
                </a:solidFill>
                <a:hlinkClick r:id="rId7" tooltip=""/>
              </a:rPr>
              <a:t>http://172.30.161.73:8050</a:t>
            </a:r>
            <a:endParaRPr lang="zh-CN" altLang="en-US">
              <a:solidFill>
                <a:schemeClr val="bg1"/>
              </a:solidFill>
            </a:endParaRPr>
          </a:p>
        </p:txBody>
      </p:sp>
      <p:sp>
        <p:nvSpPr>
          <p:cNvPr id="4" name="文本框 3"/>
          <p:cNvSpPr txBox="1"/>
          <p:nvPr/>
        </p:nvSpPr>
        <p:spPr>
          <a:xfrm>
            <a:off x="513080" y="5739765"/>
            <a:ext cx="5422900" cy="306705"/>
          </a:xfrm>
          <a:prstGeom prst="rect">
            <a:avLst/>
          </a:prstGeom>
          <a:noFill/>
        </p:spPr>
        <p:txBody>
          <a:bodyPr wrap="square" rtlCol="0">
            <a:spAutoFit/>
          </a:bodyPr>
          <a:p>
            <a:r>
              <a:rPr lang="zh-CN" altLang="en-US" sz="1400">
                <a:solidFill>
                  <a:schemeClr val="bg1"/>
                </a:solidFill>
              </a:rPr>
              <a:t>（此网页须在</a:t>
            </a:r>
            <a:r>
              <a:rPr lang="en-US" altLang="zh-CN" sz="1400">
                <a:solidFill>
                  <a:schemeClr val="bg1"/>
                </a:solidFill>
              </a:rPr>
              <a:t>datawork.py</a:t>
            </a:r>
            <a:r>
              <a:rPr lang="zh-CN" altLang="en-US" sz="1400">
                <a:solidFill>
                  <a:schemeClr val="bg1"/>
                </a:solidFill>
              </a:rPr>
              <a:t>文件运行的条件下打开）</a:t>
            </a:r>
            <a:endParaRPr lang="zh-CN" altLang="en-US" sz="14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副标题 32"/>
          <p:cNvSpPr>
            <a:spLocks noGrp="1"/>
          </p:cNvSpPr>
          <p:nvPr>
            <p:ph type="subTitle" idx="1"/>
          </p:nvPr>
        </p:nvSpPr>
        <p:spPr>
          <a:xfrm>
            <a:off x="512445" y="5250815"/>
            <a:ext cx="11100435" cy="647065"/>
          </a:xfrm>
        </p:spPr>
        <p:txBody>
          <a:bodyPr>
            <a:noAutofit/>
          </a:bodyPr>
          <a:p>
            <a:pPr algn="l">
              <a:lnSpc>
                <a:spcPct val="140000"/>
              </a:lnSpc>
            </a:pPr>
            <a:r>
              <a:rPr lang="zh-CN" altLang="en-US" sz="2000" dirty="0">
                <a:solidFill>
                  <a:srgbClr val="FF9717"/>
                </a:solidFill>
                <a:sym typeface="+mn-ea"/>
              </a:rPr>
              <a:t>交互功能实现</a:t>
            </a:r>
            <a:r>
              <a:rPr lang="zh-CN" altLang="en-US" sz="2000" dirty="0">
                <a:solidFill>
                  <a:schemeClr val="bg1"/>
                </a:solidFill>
                <a:sym typeface="+mn-ea"/>
              </a:rPr>
              <a:t>：实现顶部条形图条形图后显示选民分析信息；点击某州后，动态显示该州的选举人票和得票数，</a:t>
            </a:r>
            <a:r>
              <a:rPr lang="zh-CN" altLang="en-US" sz="2000" dirty="0">
                <a:solidFill>
                  <a:schemeClr val="bg1"/>
                </a:solidFill>
                <a:sym typeface="+mn-ea"/>
              </a:rPr>
              <a:t>点击实时投票按钮跳转实时投票</a:t>
            </a:r>
            <a:r>
              <a:rPr lang="zh-CN" altLang="en-US" sz="2000" dirty="0">
                <a:solidFill>
                  <a:schemeClr val="bg1"/>
                </a:solidFill>
                <a:sym typeface="+mn-ea"/>
              </a:rPr>
              <a:t>详情页面，</a:t>
            </a:r>
            <a:r>
              <a:rPr lang="zh-CN" altLang="en-US" sz="2000" dirty="0">
                <a:solidFill>
                  <a:schemeClr val="bg1"/>
                </a:solidFill>
                <a:sym typeface="+mn-ea"/>
              </a:rPr>
              <a:t>点击 Finance 按钮跳转到候选人筹款分析页面。 </a:t>
            </a:r>
            <a:endParaRPr lang="zh-CN" altLang="en-US" sz="2000" dirty="0">
              <a:solidFill>
                <a:schemeClr val="bg1"/>
              </a:solidFill>
              <a:sym typeface="+mn-ea"/>
            </a:endParaRPr>
          </a:p>
        </p:txBody>
      </p:sp>
      <p:sp>
        <p:nvSpPr>
          <p:cNvPr id="22" name="圆角矩形 21"/>
          <p:cNvSpPr/>
          <p:nvPr>
            <p:custDataLst>
              <p:tags r:id="rId1"/>
            </p:custDataLst>
          </p:nvPr>
        </p:nvSpPr>
        <p:spPr>
          <a:xfrm rot="5400000" flipH="1" flipV="1">
            <a:off x="9590405" y="-866140"/>
            <a:ext cx="664210"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6" name="等腰三角形 25"/>
          <p:cNvSpPr/>
          <p:nvPr>
            <p:custDataLst>
              <p:tags r:id="rId2"/>
            </p:custDataLst>
          </p:nvPr>
        </p:nvSpPr>
        <p:spPr>
          <a:xfrm rot="5400000" flipH="1" flipV="1">
            <a:off x="7669378" y="962311"/>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9" name="副标题 32"/>
          <p:cNvSpPr>
            <a:spLocks noGrp="1"/>
          </p:cNvSpPr>
          <p:nvPr>
            <p:custDataLst>
              <p:tags r:id="rId3"/>
            </p:custDataLst>
          </p:nvPr>
        </p:nvSpPr>
        <p:spPr>
          <a:xfrm>
            <a:off x="8135620" y="745490"/>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lumMod val="95000"/>
                  </a:schemeClr>
                </a:solidFill>
                <a:cs typeface="MiSans" panose="00000500000000000000" charset="-122"/>
              </a:rPr>
              <a:t>利用横向条形图直观呈现选举</a:t>
            </a:r>
            <a:r>
              <a:rPr lang="zh-CN" altLang="en-US" sz="1800" dirty="0">
                <a:solidFill>
                  <a:schemeClr val="bg1">
                    <a:lumMod val="95000"/>
                  </a:schemeClr>
                </a:solidFill>
                <a:cs typeface="MiSans" panose="00000500000000000000" charset="-122"/>
              </a:rPr>
              <a:t>结果</a:t>
            </a:r>
            <a:endParaRPr lang="zh-CN" altLang="en-US" sz="1800" dirty="0">
              <a:solidFill>
                <a:schemeClr val="bg1">
                  <a:lumMod val="95000"/>
                </a:schemeClr>
              </a:solidFill>
              <a:cs typeface="MiSans" panose="00000500000000000000" charset="-122"/>
            </a:endParaRPr>
          </a:p>
        </p:txBody>
      </p:sp>
      <p:pic>
        <p:nvPicPr>
          <p:cNvPr id="6" name="图片 5"/>
          <p:cNvPicPr>
            <a:picLocks noChangeAspect="1"/>
          </p:cNvPicPr>
          <p:nvPr/>
        </p:nvPicPr>
        <p:blipFill>
          <a:blip r:embed="rId4"/>
          <a:srcRect b="5357"/>
          <a:stretch>
            <a:fillRect/>
          </a:stretch>
        </p:blipFill>
        <p:spPr>
          <a:xfrm>
            <a:off x="360045" y="308610"/>
            <a:ext cx="7134225" cy="4686300"/>
          </a:xfrm>
          <a:prstGeom prst="rect">
            <a:avLst/>
          </a:prstGeom>
        </p:spPr>
      </p:pic>
      <p:sp>
        <p:nvSpPr>
          <p:cNvPr id="7" name="圆角矩形 6"/>
          <p:cNvSpPr/>
          <p:nvPr>
            <p:custDataLst>
              <p:tags r:id="rId5"/>
            </p:custDataLst>
          </p:nvPr>
        </p:nvSpPr>
        <p:spPr>
          <a:xfrm rot="5400000" flipH="1" flipV="1">
            <a:off x="9590405" y="1064895"/>
            <a:ext cx="664210"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8" name="等腰三角形 7"/>
          <p:cNvSpPr/>
          <p:nvPr>
            <p:custDataLst>
              <p:tags r:id="rId6"/>
            </p:custDataLst>
          </p:nvPr>
        </p:nvSpPr>
        <p:spPr>
          <a:xfrm rot="5400000" flipH="1" flipV="1">
            <a:off x="7669378" y="2893346"/>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9" name="副标题 32"/>
          <p:cNvSpPr>
            <a:spLocks noGrp="1"/>
          </p:cNvSpPr>
          <p:nvPr>
            <p:custDataLst>
              <p:tags r:id="rId7"/>
            </p:custDataLst>
          </p:nvPr>
        </p:nvSpPr>
        <p:spPr>
          <a:xfrm>
            <a:off x="8135620" y="2676525"/>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lumMod val="95000"/>
                  </a:schemeClr>
                </a:solidFill>
                <a:cs typeface="MiSans" panose="00000500000000000000" charset="-122"/>
              </a:rPr>
              <a:t>利用词云图展示二</a:t>
            </a:r>
            <a:r>
              <a:rPr lang="zh-CN" altLang="en-US" sz="1800" dirty="0">
                <a:solidFill>
                  <a:schemeClr val="bg1">
                    <a:lumMod val="95000"/>
                  </a:schemeClr>
                </a:solidFill>
                <a:cs typeface="MiSans" panose="00000500000000000000" charset="-122"/>
              </a:rPr>
              <a:t>人政策主张</a:t>
            </a:r>
            <a:endParaRPr lang="zh-CN" altLang="en-US" sz="1800" dirty="0">
              <a:solidFill>
                <a:schemeClr val="bg1">
                  <a:lumMod val="95000"/>
                </a:schemeClr>
              </a:solidFill>
              <a:cs typeface="MiSans" panose="00000500000000000000" charset="-122"/>
            </a:endParaRPr>
          </a:p>
        </p:txBody>
      </p:sp>
      <p:sp>
        <p:nvSpPr>
          <p:cNvPr id="11" name="圆角矩形 10"/>
          <p:cNvSpPr/>
          <p:nvPr>
            <p:custDataLst>
              <p:tags r:id="rId8"/>
            </p:custDataLst>
          </p:nvPr>
        </p:nvSpPr>
        <p:spPr>
          <a:xfrm rot="5400000" flipH="1" flipV="1">
            <a:off x="9443085" y="2621915"/>
            <a:ext cx="958215" cy="3787140"/>
          </a:xfrm>
          <a:prstGeom prst="roundRect">
            <a:avLst>
              <a:gd name="adj" fmla="val 10352"/>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2" name="等腰三角形 11"/>
          <p:cNvSpPr/>
          <p:nvPr>
            <p:custDataLst>
              <p:tags r:id="rId9"/>
            </p:custDataLst>
          </p:nvPr>
        </p:nvSpPr>
        <p:spPr>
          <a:xfrm rot="5400000" flipH="1" flipV="1">
            <a:off x="7668743" y="4455446"/>
            <a:ext cx="287399" cy="151204"/>
          </a:xfrm>
          <a:prstGeom prst="triangle">
            <a:avLst/>
          </a:prstGeom>
          <a:gradFill>
            <a:gsLst>
              <a:gs pos="0">
                <a:srgbClr val="FE9B1C"/>
              </a:gs>
              <a:gs pos="100000">
                <a:schemeClr val="accent2"/>
              </a:gs>
            </a:gsLst>
            <a:path path="circle">
              <a:fillToRect t="100000" r="100000"/>
            </a:path>
            <a:tileRect l="-100000" b="-100000"/>
          </a:gradFill>
          <a:ln>
            <a:noFill/>
          </a:ln>
          <a:effectLst>
            <a:outerShdw blurRad="381000" dist="50800" dir="2700000" algn="tl" rotWithShape="0">
              <a:srgbClr val="FF9717">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3" name="副标题 32"/>
          <p:cNvSpPr>
            <a:spLocks noGrp="1"/>
          </p:cNvSpPr>
          <p:nvPr>
            <p:custDataLst>
              <p:tags r:id="rId10"/>
            </p:custDataLst>
          </p:nvPr>
        </p:nvSpPr>
        <p:spPr>
          <a:xfrm>
            <a:off x="8134985" y="4086225"/>
            <a:ext cx="3629660" cy="838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800" dirty="0">
                <a:solidFill>
                  <a:schemeClr val="bg1"/>
                </a:solidFill>
                <a:sym typeface="+mn-ea"/>
              </a:rPr>
              <a:t>地图直观展示各州支持率分布和选举人票情况。</a:t>
            </a:r>
            <a:endParaRPr lang="zh-CN" altLang="en-US" sz="1800" dirty="0">
              <a:solidFill>
                <a:schemeClr val="bg1"/>
              </a:solidFill>
              <a:sym typeface="+mn-ea"/>
            </a:endParaRPr>
          </a:p>
          <a:p>
            <a:pPr algn="l">
              <a:lnSpc>
                <a:spcPct val="150000"/>
              </a:lnSpc>
            </a:pPr>
            <a:endParaRPr lang="zh-CN" altLang="en-US" sz="1800" dirty="0">
              <a:solidFill>
                <a:schemeClr val="bg1">
                  <a:lumMod val="9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 calcmode="lin" valueType="num">
                                      <p:cBhvr additive="base">
                                        <p:cTn id="4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22" grpId="0" animBg="1"/>
      <p:bldP spid="8" grpId="0" animBg="1"/>
      <p:bldP spid="9" grpId="0"/>
      <p:bldP spid="7" grpId="0" animBg="1"/>
      <p:bldP spid="12" grpId="0" animBg="1"/>
      <p:bldP spid="11" grpId="0" animBg="1"/>
      <p:bldP spid="13" grpId="0"/>
      <p:bldP spid="26" grpId="1" animBg="1"/>
      <p:bldP spid="29" grpId="1"/>
      <p:bldP spid="22" grpId="1" animBg="1"/>
      <p:bldP spid="8" grpId="1" animBg="1"/>
      <p:bldP spid="9" grpId="1"/>
      <p:bldP spid="7" grpId="1" animBg="1"/>
      <p:bldP spid="12" grpId="1" animBg="1"/>
      <p:bldP spid="11" grpId="1" animBg="1"/>
      <p:bldP spid="13" grpId="1"/>
      <p:bldP spid="33" grpId="0" build="p"/>
      <p:bldP spid="3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副标题 32"/>
          <p:cNvSpPr>
            <a:spLocks noGrp="1"/>
          </p:cNvSpPr>
          <p:nvPr>
            <p:ph type="subTitle" idx="1"/>
          </p:nvPr>
        </p:nvSpPr>
        <p:spPr>
          <a:xfrm>
            <a:off x="512445" y="4742815"/>
            <a:ext cx="11100435" cy="647065"/>
          </a:xfrm>
        </p:spPr>
        <p:txBody>
          <a:bodyPr>
            <a:noAutofit/>
          </a:bodyPr>
          <a:p>
            <a:pPr algn="l">
              <a:lnSpc>
                <a:spcPct val="140000"/>
              </a:lnSpc>
            </a:pPr>
            <a:r>
              <a:rPr lang="zh-CN" altLang="en-US" sz="2000" dirty="0">
                <a:solidFill>
                  <a:srgbClr val="FF9717"/>
                </a:solidFill>
                <a:sym typeface="+mn-ea"/>
              </a:rPr>
              <a:t>政党选举结果展示 ：</a:t>
            </a:r>
            <a:r>
              <a:rPr lang="zh-CN" altLang="en-US" sz="2000" dirty="0">
                <a:solidFill>
                  <a:srgbClr val="FFFFFF"/>
                </a:solidFill>
                <a:sym typeface="+mn-ea"/>
              </a:rPr>
              <a:t>下拉主页面，可以看到政党选票结果统计图，可以通过点击顶部标签切换，</a:t>
            </a:r>
            <a:r>
              <a:rPr lang="zh-CN" altLang="en-US" sz="2000" dirty="0">
                <a:solidFill>
                  <a:srgbClr val="FFFFFF"/>
                </a:solidFill>
                <a:sym typeface="+mn-ea"/>
              </a:rPr>
              <a:t>分别查看众议院与参议院选举结果</a:t>
            </a:r>
            <a:r>
              <a:rPr lang="zh-CN" altLang="en-US" sz="2000" dirty="0">
                <a:solidFill>
                  <a:srgbClr val="FFFFFF"/>
                </a:solidFill>
                <a:sym typeface="+mn-ea"/>
              </a:rPr>
              <a:t>统计。</a:t>
            </a:r>
            <a:endParaRPr lang="zh-CN" altLang="en-US" sz="2000" dirty="0">
              <a:solidFill>
                <a:srgbClr val="FFFFFF"/>
              </a:solidFill>
              <a:sym typeface="+mn-ea"/>
            </a:endParaRPr>
          </a:p>
        </p:txBody>
      </p:sp>
      <p:pic>
        <p:nvPicPr>
          <p:cNvPr id="2" name="图片 1" descr="屏幕截图 2025-01-06 190824"/>
          <p:cNvPicPr>
            <a:picLocks noChangeAspect="1"/>
          </p:cNvPicPr>
          <p:nvPr/>
        </p:nvPicPr>
        <p:blipFill>
          <a:blip r:embed="rId1"/>
          <a:srcRect l="802" t="1370" r="8073"/>
          <a:stretch>
            <a:fillRect/>
          </a:stretch>
        </p:blipFill>
        <p:spPr>
          <a:xfrm>
            <a:off x="512445" y="421005"/>
            <a:ext cx="5199380" cy="3608070"/>
          </a:xfrm>
          <a:prstGeom prst="rect">
            <a:avLst/>
          </a:prstGeom>
        </p:spPr>
      </p:pic>
      <p:pic>
        <p:nvPicPr>
          <p:cNvPr id="3" name="图片 2" descr="屏幕截图 2025-01-06 190834"/>
          <p:cNvPicPr>
            <a:picLocks noChangeAspect="1"/>
          </p:cNvPicPr>
          <p:nvPr/>
        </p:nvPicPr>
        <p:blipFill>
          <a:blip r:embed="rId2"/>
          <a:srcRect l="1740" r="9219"/>
          <a:stretch>
            <a:fillRect/>
          </a:stretch>
        </p:blipFill>
        <p:spPr>
          <a:xfrm>
            <a:off x="6321425" y="421005"/>
            <a:ext cx="5291455" cy="3608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linds(horizontal)">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4-12-27 222013"/>
          <p:cNvPicPr>
            <a:picLocks noChangeAspect="1"/>
          </p:cNvPicPr>
          <p:nvPr/>
        </p:nvPicPr>
        <p:blipFill>
          <a:blip r:embed="rId1"/>
          <a:srcRect l="1286" t="8072" r="7195" b="39030"/>
          <a:stretch>
            <a:fillRect/>
          </a:stretch>
        </p:blipFill>
        <p:spPr>
          <a:xfrm>
            <a:off x="457200" y="317500"/>
            <a:ext cx="6895465" cy="1971040"/>
          </a:xfrm>
          <a:prstGeom prst="rect">
            <a:avLst/>
          </a:prstGeom>
        </p:spPr>
      </p:pic>
      <p:pic>
        <p:nvPicPr>
          <p:cNvPr id="3" name="图片 2"/>
          <p:cNvPicPr>
            <a:picLocks noChangeAspect="1"/>
          </p:cNvPicPr>
          <p:nvPr/>
        </p:nvPicPr>
        <p:blipFill>
          <a:blip r:embed="rId2"/>
          <a:srcRect l="2555" b="6900"/>
          <a:stretch>
            <a:fillRect/>
          </a:stretch>
        </p:blipFill>
        <p:spPr>
          <a:xfrm>
            <a:off x="456565" y="2653030"/>
            <a:ext cx="6896100" cy="2078355"/>
          </a:xfrm>
          <a:prstGeom prst="rect">
            <a:avLst/>
          </a:prstGeom>
        </p:spPr>
      </p:pic>
      <p:pic>
        <p:nvPicPr>
          <p:cNvPr id="4" name="图片 3"/>
          <p:cNvPicPr>
            <a:picLocks noChangeAspect="1"/>
          </p:cNvPicPr>
          <p:nvPr/>
        </p:nvPicPr>
        <p:blipFill>
          <a:blip r:embed="rId3"/>
          <a:srcRect l="9121" t="-35" r="8537"/>
          <a:stretch>
            <a:fillRect/>
          </a:stretch>
        </p:blipFill>
        <p:spPr>
          <a:xfrm>
            <a:off x="7556500" y="1049655"/>
            <a:ext cx="4483100" cy="3681730"/>
          </a:xfrm>
          <a:prstGeom prst="rect">
            <a:avLst/>
          </a:prstGeom>
        </p:spPr>
      </p:pic>
      <p:sp>
        <p:nvSpPr>
          <p:cNvPr id="5" name="文本框 4"/>
          <p:cNvSpPr txBox="1"/>
          <p:nvPr/>
        </p:nvSpPr>
        <p:spPr>
          <a:xfrm>
            <a:off x="7816850" y="279400"/>
            <a:ext cx="3594100" cy="583565"/>
          </a:xfrm>
          <a:prstGeom prst="rect">
            <a:avLst/>
          </a:prstGeom>
          <a:noFill/>
        </p:spPr>
        <p:txBody>
          <a:bodyPr wrap="square" rtlCol="0">
            <a:spAutoFit/>
          </a:bodyPr>
          <a:p>
            <a:pPr algn="r"/>
            <a:r>
              <a:rPr lang="zh-CN" altLang="en-US" sz="32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州详情页面展示</a:t>
            </a:r>
            <a:endParaRPr lang="zh-CN" altLang="en-US" sz="32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sp>
        <p:nvSpPr>
          <p:cNvPr id="6" name="文本框 5"/>
          <p:cNvSpPr txBox="1"/>
          <p:nvPr/>
        </p:nvSpPr>
        <p:spPr>
          <a:xfrm>
            <a:off x="590550" y="5003800"/>
            <a:ext cx="11188700" cy="368300"/>
          </a:xfrm>
          <a:prstGeom prst="rect">
            <a:avLst/>
          </a:prstGeom>
          <a:noFill/>
        </p:spPr>
        <p:txBody>
          <a:bodyPr wrap="square" rtlCol="0">
            <a:spAutoFit/>
          </a:bodyPr>
          <a:p>
            <a:endParaRPr lang="zh-CN" altLang="en-US"/>
          </a:p>
        </p:txBody>
      </p:sp>
      <p:sp>
        <p:nvSpPr>
          <p:cNvPr id="7" name="文本框 6"/>
          <p:cNvSpPr txBox="1"/>
          <p:nvPr/>
        </p:nvSpPr>
        <p:spPr>
          <a:xfrm>
            <a:off x="457200" y="5041900"/>
            <a:ext cx="11506200" cy="1476375"/>
          </a:xfrm>
          <a:prstGeom prst="rect">
            <a:avLst/>
          </a:prstGeom>
          <a:noFill/>
        </p:spPr>
        <p:txBody>
          <a:bodyPr wrap="square" rtlCol="0">
            <a:spAutoFit/>
          </a:bodyPr>
          <a:p>
            <a:r>
              <a:rPr lang="zh-CN" altLang="en-US">
                <a:solidFill>
                  <a:srgbClr val="FFFFFF"/>
                </a:solidFill>
              </a:rPr>
              <a:t>州详情页面通过直观的图表和地图展示，为用户呈现了某个州的投票详情。页面中包含了选民数与选举人票数的统计数据，这些数据通过条形图的形式展现，</a:t>
            </a:r>
            <a:r>
              <a:rPr lang="zh-CN" altLang="en-US">
                <a:solidFill>
                  <a:srgbClr val="FFFFFF"/>
                </a:solidFill>
              </a:rPr>
              <a:t>直观展示了不同候选人在该州的支持情况。</a:t>
            </a:r>
            <a:endParaRPr lang="zh-CN" altLang="en-US">
              <a:solidFill>
                <a:srgbClr val="FFFFFF"/>
              </a:solidFill>
            </a:endParaRPr>
          </a:p>
          <a:p>
            <a:endParaRPr lang="zh-CN" altLang="en-US">
              <a:solidFill>
                <a:srgbClr val="FFFFFF"/>
              </a:solidFill>
            </a:endParaRPr>
          </a:p>
          <a:p>
            <a:r>
              <a:rPr lang="zh-CN" altLang="en-US">
                <a:solidFill>
                  <a:srgbClr val="FF9717"/>
                </a:solidFill>
              </a:rPr>
              <a:t>条形图</a:t>
            </a:r>
            <a:r>
              <a:rPr lang="zh-CN" altLang="en-US">
                <a:solidFill>
                  <a:srgbClr val="FFFFFF"/>
                </a:solidFill>
              </a:rPr>
              <a:t>：比较不同候选人或政党在该州的得票情况，帮助用户理解选举的动态。</a:t>
            </a:r>
            <a:endParaRPr lang="zh-CN" altLang="en-US">
              <a:solidFill>
                <a:srgbClr val="FFFFFF"/>
              </a:solidFill>
            </a:endParaRPr>
          </a:p>
          <a:p>
            <a:r>
              <a:rPr lang="zh-CN" altLang="en-US">
                <a:solidFill>
                  <a:srgbClr val="FF9717"/>
                </a:solidFill>
              </a:rPr>
              <a:t>图表与地图</a:t>
            </a:r>
            <a:r>
              <a:rPr lang="zh-CN" altLang="en-US">
                <a:solidFill>
                  <a:srgbClr val="FFFFFF"/>
                </a:solidFill>
              </a:rPr>
              <a:t>：提供一个全面的视角，帮助用户从多个维度理解选举数据。</a:t>
            </a: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17160" y="234315"/>
            <a:ext cx="6754495" cy="1661795"/>
          </a:xfrm>
          <a:prstGeom prst="rect">
            <a:avLst/>
          </a:prstGeom>
        </p:spPr>
      </p:pic>
      <p:sp>
        <p:nvSpPr>
          <p:cNvPr id="3" name="文本框 2"/>
          <p:cNvSpPr txBox="1"/>
          <p:nvPr/>
        </p:nvSpPr>
        <p:spPr>
          <a:xfrm>
            <a:off x="186690" y="215900"/>
            <a:ext cx="798195" cy="4597400"/>
          </a:xfrm>
          <a:prstGeom prst="rect">
            <a:avLst/>
          </a:prstGeom>
          <a:noFill/>
        </p:spPr>
        <p:txBody>
          <a:bodyPr vert="eaVert" wrap="square" rtlCol="0">
            <a:spAutoFit/>
          </a:bodyPr>
          <a:p>
            <a:r>
              <a:rPr lang="zh-CN" altLang="en-US" sz="4000">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选民分析页面</a:t>
            </a:r>
            <a:endParaRPr lang="zh-CN" altLang="en-US" sz="4000">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pic>
        <p:nvPicPr>
          <p:cNvPr id="6" name="图片 5" descr="newplot (1)"/>
          <p:cNvPicPr>
            <a:picLocks noChangeAspect="1"/>
          </p:cNvPicPr>
          <p:nvPr/>
        </p:nvPicPr>
        <p:blipFill>
          <a:blip r:embed="rId2"/>
          <a:srcRect l="3624" r="3361" b="10898"/>
          <a:stretch>
            <a:fillRect/>
          </a:stretch>
        </p:blipFill>
        <p:spPr>
          <a:xfrm>
            <a:off x="5217160" y="2068830"/>
            <a:ext cx="6754495" cy="1424305"/>
          </a:xfrm>
          <a:prstGeom prst="rect">
            <a:avLst/>
          </a:prstGeom>
        </p:spPr>
      </p:pic>
      <p:pic>
        <p:nvPicPr>
          <p:cNvPr id="7" name="图片 6" descr="newplot (2)"/>
          <p:cNvPicPr>
            <a:picLocks noChangeAspect="1"/>
          </p:cNvPicPr>
          <p:nvPr/>
        </p:nvPicPr>
        <p:blipFill>
          <a:blip r:embed="rId3"/>
          <a:srcRect l="1531" t="3150" b="4667"/>
          <a:stretch>
            <a:fillRect/>
          </a:stretch>
        </p:blipFill>
        <p:spPr>
          <a:xfrm>
            <a:off x="288290" y="3881755"/>
            <a:ext cx="5808345" cy="1278890"/>
          </a:xfrm>
          <a:prstGeom prst="rect">
            <a:avLst/>
          </a:prstGeom>
        </p:spPr>
      </p:pic>
      <p:pic>
        <p:nvPicPr>
          <p:cNvPr id="8" name="图片 7" descr="newplot (3)"/>
          <p:cNvPicPr>
            <a:picLocks noChangeAspect="1"/>
          </p:cNvPicPr>
          <p:nvPr/>
        </p:nvPicPr>
        <p:blipFill>
          <a:blip r:embed="rId4"/>
          <a:srcRect l="3281" t="2988" r="17168" b="5077"/>
          <a:stretch>
            <a:fillRect/>
          </a:stretch>
        </p:blipFill>
        <p:spPr>
          <a:xfrm>
            <a:off x="288290" y="5346700"/>
            <a:ext cx="5808345" cy="1313815"/>
          </a:xfrm>
          <a:prstGeom prst="rect">
            <a:avLst/>
          </a:prstGeom>
        </p:spPr>
      </p:pic>
      <p:sp>
        <p:nvSpPr>
          <p:cNvPr id="9" name="文本框 8"/>
          <p:cNvSpPr txBox="1"/>
          <p:nvPr/>
        </p:nvSpPr>
        <p:spPr>
          <a:xfrm>
            <a:off x="1165860" y="215900"/>
            <a:ext cx="3721100" cy="922020"/>
          </a:xfrm>
          <a:prstGeom prst="rect">
            <a:avLst/>
          </a:prstGeom>
          <a:noFill/>
        </p:spPr>
        <p:txBody>
          <a:bodyPr wrap="square" rtlCol="0">
            <a:spAutoFit/>
          </a:bodyPr>
          <a:p>
            <a:r>
              <a:rPr lang="zh-CN" altLang="en-US">
                <a:solidFill>
                  <a:srgbClr val="FF9717"/>
                </a:solidFill>
              </a:rPr>
              <a:t>本页面分别从种族、受教育程度、地</a:t>
            </a:r>
            <a:r>
              <a:rPr lang="zh-CN" altLang="en-US">
                <a:solidFill>
                  <a:srgbClr val="FF9717"/>
                </a:solidFill>
              </a:rPr>
              <a:t>区分布、性别年龄四个不同维度分析选民形象，并进行可视化呈现。</a:t>
            </a:r>
            <a:endParaRPr lang="zh-CN" altLang="en-US">
              <a:solidFill>
                <a:srgbClr val="FF9717"/>
              </a:solidFill>
            </a:endParaRPr>
          </a:p>
        </p:txBody>
      </p:sp>
      <p:sp>
        <p:nvSpPr>
          <p:cNvPr id="10" name="文本框 9"/>
          <p:cNvSpPr txBox="1"/>
          <p:nvPr/>
        </p:nvSpPr>
        <p:spPr>
          <a:xfrm>
            <a:off x="1229360" y="1137920"/>
            <a:ext cx="3492500" cy="1476375"/>
          </a:xfrm>
          <a:prstGeom prst="rect">
            <a:avLst/>
          </a:prstGeom>
          <a:noFill/>
        </p:spPr>
        <p:txBody>
          <a:bodyPr wrap="square" rtlCol="0">
            <a:spAutoFit/>
          </a:bodyPr>
          <a:p>
            <a:r>
              <a:rPr lang="zh-CN" altLang="en-US">
                <a:solidFill>
                  <a:srgbClr val="FF9717"/>
                </a:solidFill>
              </a:rPr>
              <a:t>种族分布：</a:t>
            </a:r>
            <a:r>
              <a:rPr lang="zh-CN" altLang="en-US">
                <a:solidFill>
                  <a:schemeClr val="bg1"/>
                </a:solidFill>
              </a:rPr>
              <a:t>用堆叠条形图展示了2024年美国大选中不同种族群体对两位候选人的支持比例，，便于比较不同种族群体之间的支持倾向差异。</a:t>
            </a:r>
            <a:endParaRPr lang="zh-CN" altLang="en-US">
              <a:solidFill>
                <a:schemeClr val="bg1"/>
              </a:solidFill>
            </a:endParaRPr>
          </a:p>
        </p:txBody>
      </p:sp>
      <p:sp>
        <p:nvSpPr>
          <p:cNvPr id="11" name="文本框 10"/>
          <p:cNvSpPr txBox="1"/>
          <p:nvPr/>
        </p:nvSpPr>
        <p:spPr>
          <a:xfrm>
            <a:off x="1229360" y="2517775"/>
            <a:ext cx="3543300" cy="1198880"/>
          </a:xfrm>
          <a:prstGeom prst="rect">
            <a:avLst/>
          </a:prstGeom>
          <a:noFill/>
        </p:spPr>
        <p:txBody>
          <a:bodyPr wrap="square" rtlCol="0">
            <a:spAutoFit/>
          </a:bodyPr>
          <a:p>
            <a:r>
              <a:rPr lang="zh-CN" altLang="en-US">
                <a:solidFill>
                  <a:srgbClr val="FF9717"/>
                </a:solidFill>
              </a:rPr>
              <a:t>教育程度分布：</a:t>
            </a:r>
            <a:r>
              <a:rPr lang="zh-CN" altLang="en-US">
                <a:solidFill>
                  <a:schemeClr val="bg1"/>
                </a:solidFill>
              </a:rPr>
              <a:t>利用桑基图展示不同受教育程度的群体支持两位候选人的比例，便于了解</a:t>
            </a:r>
            <a:r>
              <a:rPr lang="zh-CN" altLang="en-US">
                <a:solidFill>
                  <a:schemeClr val="bg1"/>
                </a:solidFill>
              </a:rPr>
              <a:t>不同群体对候选人支持的相对大小。</a:t>
            </a:r>
            <a:endParaRPr lang="zh-CN" altLang="en-US">
              <a:solidFill>
                <a:schemeClr val="bg1"/>
              </a:solidFill>
            </a:endParaRPr>
          </a:p>
        </p:txBody>
      </p:sp>
      <p:sp>
        <p:nvSpPr>
          <p:cNvPr id="12" name="文本框 11"/>
          <p:cNvSpPr txBox="1"/>
          <p:nvPr/>
        </p:nvSpPr>
        <p:spPr>
          <a:xfrm>
            <a:off x="6601460" y="3797300"/>
            <a:ext cx="4914900" cy="1198880"/>
          </a:xfrm>
          <a:prstGeom prst="rect">
            <a:avLst/>
          </a:prstGeom>
          <a:noFill/>
        </p:spPr>
        <p:txBody>
          <a:bodyPr wrap="square" rtlCol="0">
            <a:spAutoFit/>
          </a:bodyPr>
          <a:p>
            <a:r>
              <a:rPr lang="zh-CN" altLang="en-US">
                <a:solidFill>
                  <a:srgbClr val="FF9717"/>
                </a:solidFill>
              </a:rPr>
              <a:t>地区分布：</a:t>
            </a:r>
            <a:r>
              <a:rPr lang="zh-CN" altLang="en-US">
                <a:solidFill>
                  <a:srgbClr val="FFFFFF"/>
                </a:solidFill>
              </a:rPr>
              <a:t>用气泡图展示了不同区域类型（城市、郊区、农村）对两位候选人的支持比例。通过气泡的大小来表示支持的比例，可以直观地比较不同区域类型对两位候选人的支持强度。</a:t>
            </a:r>
            <a:endParaRPr lang="zh-CN" altLang="en-US">
              <a:solidFill>
                <a:srgbClr val="FFFFFF"/>
              </a:solidFill>
            </a:endParaRPr>
          </a:p>
        </p:txBody>
      </p:sp>
      <p:sp>
        <p:nvSpPr>
          <p:cNvPr id="13" name="文本框 12"/>
          <p:cNvSpPr txBox="1"/>
          <p:nvPr/>
        </p:nvSpPr>
        <p:spPr>
          <a:xfrm>
            <a:off x="6601460" y="5160645"/>
            <a:ext cx="4699000" cy="1476375"/>
          </a:xfrm>
          <a:prstGeom prst="rect">
            <a:avLst/>
          </a:prstGeom>
          <a:noFill/>
        </p:spPr>
        <p:txBody>
          <a:bodyPr wrap="square" rtlCol="0">
            <a:spAutoFit/>
          </a:bodyPr>
          <a:p>
            <a:r>
              <a:rPr lang="zh-CN" altLang="en-US">
                <a:solidFill>
                  <a:srgbClr val="FF9717"/>
                </a:solidFill>
              </a:rPr>
              <a:t>性别年龄组别：</a:t>
            </a:r>
            <a:r>
              <a:rPr lang="zh-CN" altLang="en-US">
                <a:solidFill>
                  <a:srgbClr val="FFFFFF"/>
                </a:solidFill>
              </a:rPr>
              <a:t>用两个饼图分别展示了男性和女性选民在不同年龄组别对两位候选人的支持比例，可以详细地看到不同性别在各个年龄组别对候选人的支持分布，有助于分析性别和年龄对选举偏好的影响。</a:t>
            </a: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5-01-06 195826"/>
          <p:cNvPicPr>
            <a:picLocks noChangeAspect="1"/>
          </p:cNvPicPr>
          <p:nvPr/>
        </p:nvPicPr>
        <p:blipFill>
          <a:blip r:embed="rId1"/>
          <a:stretch>
            <a:fillRect/>
          </a:stretch>
        </p:blipFill>
        <p:spPr>
          <a:xfrm>
            <a:off x="897255" y="533400"/>
            <a:ext cx="4835525" cy="3429000"/>
          </a:xfrm>
          <a:prstGeom prst="rect">
            <a:avLst/>
          </a:prstGeom>
        </p:spPr>
      </p:pic>
      <p:pic>
        <p:nvPicPr>
          <p:cNvPr id="3" name="图片 2" descr="屏幕截图 2025-01-06 195840"/>
          <p:cNvPicPr>
            <a:picLocks noChangeAspect="1"/>
          </p:cNvPicPr>
          <p:nvPr/>
        </p:nvPicPr>
        <p:blipFill>
          <a:blip r:embed="rId2"/>
          <a:srcRect l="2583" b="4513"/>
          <a:stretch>
            <a:fillRect/>
          </a:stretch>
        </p:blipFill>
        <p:spPr>
          <a:xfrm>
            <a:off x="6621780" y="534035"/>
            <a:ext cx="4717415" cy="3428365"/>
          </a:xfrm>
          <a:prstGeom prst="rect">
            <a:avLst/>
          </a:prstGeom>
        </p:spPr>
      </p:pic>
      <p:sp>
        <p:nvSpPr>
          <p:cNvPr id="4" name="文本框 3"/>
          <p:cNvSpPr txBox="1"/>
          <p:nvPr/>
        </p:nvSpPr>
        <p:spPr>
          <a:xfrm>
            <a:off x="735330" y="4419600"/>
            <a:ext cx="10871200" cy="1630045"/>
          </a:xfrm>
          <a:prstGeom prst="rect">
            <a:avLst/>
          </a:prstGeom>
          <a:noFill/>
        </p:spPr>
        <p:txBody>
          <a:bodyPr wrap="square" rtlCol="0">
            <a:spAutoFit/>
          </a:bodyPr>
          <a:p>
            <a:r>
              <a:rPr lang="zh-CN" altLang="en-US" sz="2000">
                <a:solidFill>
                  <a:srgbClr val="FF9717"/>
                </a:solidFill>
              </a:rPr>
              <a:t>实时投票</a:t>
            </a:r>
            <a:r>
              <a:rPr lang="zh-CN" altLang="en-US" sz="2000">
                <a:solidFill>
                  <a:schemeClr val="bg1"/>
                </a:solidFill>
              </a:rPr>
              <a:t>：用地图与时间点结合展示美国大选日不同时间点各州的实时投票结果。（可以通过顶部的选项栏切换不同时间点进行查看。）</a:t>
            </a:r>
            <a:endParaRPr lang="zh-CN" altLang="en-US" sz="2000">
              <a:solidFill>
                <a:schemeClr val="bg1"/>
              </a:solidFill>
            </a:endParaRPr>
          </a:p>
          <a:p>
            <a:r>
              <a:rPr lang="zh-CN" altLang="en-US" sz="2000">
                <a:solidFill>
                  <a:schemeClr val="bg1"/>
                </a:solidFill>
              </a:rPr>
              <a:t>通过展示不同时间点的投票结果，可以直观地看到选举动态的变化，便于跟踪选举进程和预测最终结果，将时间、地理和选举</a:t>
            </a:r>
            <a:r>
              <a:rPr lang="zh-CN" altLang="en-US" sz="2000">
                <a:solidFill>
                  <a:schemeClr val="bg1"/>
                </a:solidFill>
              </a:rPr>
              <a:t>结果三个维度的信息整合在一张地图上，提供了一个全面的视角，帮助用户从多个维度理解选举数据。</a:t>
            </a:r>
            <a:endParaRPr lang="zh-CN" altLang="en-US" sz="20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custDataLst>
              <p:tags r:id="rId1"/>
            </p:custDataLst>
          </p:nvPr>
        </p:nvSpPr>
        <p:spPr>
          <a:xfrm rot="2760000" flipH="1" flipV="1">
            <a:off x="1047205" y="27193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 name="圆角矩形 2"/>
          <p:cNvSpPr/>
          <p:nvPr>
            <p:custDataLst>
              <p:tags r:id="rId2"/>
            </p:custDataLst>
          </p:nvPr>
        </p:nvSpPr>
        <p:spPr>
          <a:xfrm rot="2700000" flipH="1" flipV="1">
            <a:off x="1048475" y="425523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12853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9544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604260" y="4322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用地图展示了各州候选人筹款金额的分布情况，</a:t>
              </a:r>
              <a:r>
                <a:rPr lang="zh-CN" altLang="en-US" sz="1600" dirty="0">
                  <a:solidFill>
                    <a:schemeClr val="bg1">
                      <a:lumMod val="95000"/>
                    </a:schemeClr>
                  </a:solidFill>
                  <a:cs typeface="MiSans" panose="00000500000000000000" charset="-122"/>
                </a:rPr>
                <a:t>并使用不同的颜色来表示不同的筹款金额区间。</a:t>
              </a:r>
              <a:endParaRPr lang="zh-CN" altLang="en-US" sz="1600" dirty="0">
                <a:solidFill>
                  <a:schemeClr val="bg1">
                    <a:lumMod val="95000"/>
                  </a:schemeClr>
                </a:solidFill>
                <a:cs typeface="MiSans" panose="00000500000000000000" charset="-122"/>
              </a:endParaRPr>
            </a:p>
            <a:p>
              <a:pPr algn="l">
                <a:lnSpc>
                  <a:spcPct val="150000"/>
                </a:lnSpc>
              </a:pPr>
              <a:r>
                <a:rPr lang="zh-CN" altLang="en-US" sz="1600" dirty="0">
                  <a:solidFill>
                    <a:schemeClr val="bg1">
                      <a:lumMod val="95000"/>
                    </a:schemeClr>
                  </a:solidFill>
                  <a:cs typeface="MiSans" panose="00000500000000000000" charset="-122"/>
                </a:rPr>
                <a:t>直观地展示各州的筹款情况，便于观察筹款金额在不同地区的分布。</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465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各州候选人</a:t>
              </a:r>
              <a:r>
                <a:rPr lang="zh-CN" altLang="en-US" sz="2200" b="1" dirty="0">
                  <a:solidFill>
                    <a:srgbClr val="FF9717"/>
                  </a:solidFill>
                  <a:cs typeface="MiSans" panose="00000500000000000000" charset="-122"/>
                  <a:sym typeface="+mn-ea"/>
                </a:rPr>
                <a:t>筹款金额</a:t>
              </a:r>
              <a:endParaRPr lang="zh-CN" altLang="en-US" sz="2200" dirty="0">
                <a:solidFill>
                  <a:schemeClr val="bg1">
                    <a:lumMod val="95000"/>
                  </a:schemeClr>
                </a:solidFill>
                <a:cs typeface="MiSans" panose="00000500000000000000" charset="-122"/>
              </a:endParaRPr>
            </a:p>
          </p:txBody>
        </p:sp>
      </p:grpSp>
      <p:pic>
        <p:nvPicPr>
          <p:cNvPr id="6" name="图片 5" descr="屏幕截图 2025-01-06 200902"/>
          <p:cNvPicPr>
            <a:picLocks noChangeAspect="1"/>
          </p:cNvPicPr>
          <p:nvPr/>
        </p:nvPicPr>
        <p:blipFill>
          <a:blip r:embed="rId11"/>
          <a:srcRect l="8443" t="6909" r="2345" b="6088"/>
          <a:stretch>
            <a:fillRect/>
          </a:stretch>
        </p:blipFill>
        <p:spPr>
          <a:xfrm>
            <a:off x="4193540" y="588010"/>
            <a:ext cx="4527550" cy="2901950"/>
          </a:xfrm>
          <a:prstGeom prst="rect">
            <a:avLst/>
          </a:prstGeom>
        </p:spPr>
      </p:pic>
      <p:pic>
        <p:nvPicPr>
          <p:cNvPr id="7" name="图片 6" descr="屏幕截图 2025-01-06 201132"/>
          <p:cNvPicPr>
            <a:picLocks noChangeAspect="1"/>
          </p:cNvPicPr>
          <p:nvPr/>
        </p:nvPicPr>
        <p:blipFill>
          <a:blip r:embed="rId12"/>
          <a:stretch>
            <a:fillRect/>
          </a:stretch>
        </p:blipFill>
        <p:spPr>
          <a:xfrm>
            <a:off x="9261475" y="1209040"/>
            <a:ext cx="2076450"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957580" y="2075180"/>
            <a:ext cx="2380615" cy="1717040"/>
            <a:chOff x="7912" y="4239"/>
            <a:chExt cx="3749" cy="2704"/>
          </a:xfrm>
        </p:grpSpPr>
        <p:sp>
          <p:nvSpPr>
            <p:cNvPr id="9" name="文本框 8"/>
            <p:cNvSpPr txBox="1"/>
            <p:nvPr>
              <p:custDataLst>
                <p:tags r:id="rId4"/>
              </p:custDataLst>
            </p:nvPr>
          </p:nvSpPr>
          <p:spPr>
            <a:xfrm>
              <a:off x="8301" y="4239"/>
              <a:ext cx="2544" cy="1501"/>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项目背景</a:t>
              </a:r>
              <a:endParaRPr lang="zh-CN" altLang="en-US" sz="2800" b="1">
                <a:solidFill>
                  <a:schemeClr val="bg2"/>
                </a:solidFill>
                <a:latin typeface="MiSans" panose="00000500000000000000" charset="-122"/>
                <a:ea typeface="MiSans" panose="00000500000000000000" charset="-122"/>
                <a:cs typeface="MiSans" panose="00000500000000000000" charset="-122"/>
              </a:endParaRPr>
            </a:p>
            <a:p>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301" y="4975"/>
              <a:ext cx="3360" cy="1113"/>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sym typeface="+mn-ea"/>
                </a:rPr>
                <a:t>Background</a:t>
              </a:r>
              <a:endParaRPr lang="en-US" sz="2000">
                <a:solidFill>
                  <a:schemeClr val="bg2"/>
                </a:solidFill>
                <a:latin typeface="MiSans" panose="00000500000000000000" charset="-122"/>
                <a:ea typeface="MiSans" panose="00000500000000000000" charset="-122"/>
                <a:cs typeface="MiSans" panose="00000500000000000000" charset="-122"/>
              </a:endParaRPr>
            </a:p>
            <a:p>
              <a:endParaRPr lang="en-US" altLang="zh-CN" sz="2000">
                <a:solidFill>
                  <a:schemeClr val="bg2"/>
                </a:solidFill>
                <a:latin typeface="MiSans" panose="00000500000000000000" charset="-122"/>
                <a:ea typeface="MiSans" panose="00000500000000000000" charset="-122"/>
                <a:cs typeface="MiSans" panose="00000500000000000000" charset="-122"/>
              </a:endParaRPr>
            </a:p>
          </p:txBody>
        </p:sp>
        <p:sp>
          <p:nvSpPr>
            <p:cNvPr id="17" name="十字形 16"/>
            <p:cNvSpPr/>
            <p:nvPr/>
          </p:nvSpPr>
          <p:spPr>
            <a:xfrm>
              <a:off x="7912" y="4466"/>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8" name="文本框 17"/>
            <p:cNvSpPr txBox="1"/>
            <p:nvPr>
              <p:custDataLst>
                <p:tags r:id="rId6"/>
              </p:custDataLst>
            </p:nvPr>
          </p:nvSpPr>
          <p:spPr>
            <a:xfrm>
              <a:off x="8301" y="6121"/>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01</a:t>
              </a:r>
              <a:endParaRPr lang="en-US" sz="2800">
                <a:solidFill>
                  <a:schemeClr val="bg2"/>
                </a:solidFill>
                <a:latin typeface="MiSans" panose="00000500000000000000" charset="-122"/>
                <a:ea typeface="MiSans" panose="00000500000000000000" charset="-122"/>
                <a:cs typeface="MiSans" panose="00000500000000000000" charset="-122"/>
              </a:endParaRPr>
            </a:p>
          </p:txBody>
        </p:sp>
      </p:grpSp>
      <p:grpSp>
        <p:nvGrpSpPr>
          <p:cNvPr id="24" name="组合 23"/>
          <p:cNvGrpSpPr/>
          <p:nvPr>
            <p:custDataLst>
              <p:tags r:id="rId7"/>
            </p:custDataLst>
          </p:nvPr>
        </p:nvGrpSpPr>
        <p:grpSpPr>
          <a:xfrm>
            <a:off x="4920615" y="2075180"/>
            <a:ext cx="2898775" cy="1728470"/>
            <a:chOff x="9839" y="4239"/>
            <a:chExt cx="4565" cy="2722"/>
          </a:xfrm>
        </p:grpSpPr>
        <p:sp>
          <p:nvSpPr>
            <p:cNvPr id="11" name="文本框 10"/>
            <p:cNvSpPr txBox="1"/>
            <p:nvPr>
              <p:custDataLst>
                <p:tags r:id="rId8"/>
              </p:custDataLst>
            </p:nvPr>
          </p:nvSpPr>
          <p:spPr>
            <a:xfrm>
              <a:off x="10196" y="4239"/>
              <a:ext cx="2544" cy="822"/>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数据收集</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2" name="文本框 11"/>
            <p:cNvSpPr txBox="1"/>
            <p:nvPr>
              <p:custDataLst>
                <p:tags r:id="rId9"/>
              </p:custDataLst>
            </p:nvPr>
          </p:nvSpPr>
          <p:spPr>
            <a:xfrm>
              <a:off x="10196" y="4975"/>
              <a:ext cx="4208" cy="628"/>
            </a:xfrm>
            <a:prstGeom prst="rect">
              <a:avLst/>
            </a:prstGeom>
            <a:noFill/>
          </p:spPr>
          <p:txBody>
            <a:bodyPr wrap="square" rtlCol="0">
              <a:spAutoFit/>
            </a:bodyPr>
            <a:p>
              <a:r>
                <a:rPr lang="en-US" altLang="zh-CN" sz="2000">
                  <a:solidFill>
                    <a:schemeClr val="bg2"/>
                  </a:solidFill>
                  <a:latin typeface="MiSans" panose="00000500000000000000" charset="-122"/>
                  <a:ea typeface="MiSans" panose="00000500000000000000" charset="-122"/>
                  <a:cs typeface="MiSans" panose="00000500000000000000" charset="-122"/>
                  <a:sym typeface="+mn-ea"/>
                </a:rPr>
                <a:t>Data Searching</a:t>
              </a:r>
              <a:endParaRPr lang="en-US" sz="2000">
                <a:solidFill>
                  <a:schemeClr val="bg2"/>
                </a:solidFill>
                <a:latin typeface="MiSans" panose="00000500000000000000" charset="-122"/>
                <a:ea typeface="MiSans" panose="00000500000000000000" charset="-122"/>
                <a:cs typeface="MiSans" panose="00000500000000000000" charset="-122"/>
              </a:endParaRPr>
            </a:p>
          </p:txBody>
        </p:sp>
        <p:sp>
          <p:nvSpPr>
            <p:cNvPr id="19" name="文本框 18"/>
            <p:cNvSpPr txBox="1"/>
            <p:nvPr>
              <p:custDataLst>
                <p:tags r:id="rId10"/>
              </p:custDataLst>
            </p:nvPr>
          </p:nvSpPr>
          <p:spPr>
            <a:xfrm>
              <a:off x="10196"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02</a:t>
              </a:r>
              <a:endParaRPr lang="en-US" sz="2800">
                <a:solidFill>
                  <a:schemeClr val="bg2"/>
                </a:solidFill>
                <a:latin typeface="MiSans" panose="00000500000000000000" charset="-122"/>
                <a:ea typeface="MiSans" panose="00000500000000000000" charset="-122"/>
                <a:cs typeface="MiSans" panose="00000500000000000000" charset="-122"/>
              </a:endParaRPr>
            </a:p>
          </p:txBody>
        </p:sp>
        <p:sp>
          <p:nvSpPr>
            <p:cNvPr id="20" name="十字形 19"/>
            <p:cNvSpPr/>
            <p:nvPr>
              <p:custDataLst>
                <p:tags r:id="rId11"/>
              </p:custDataLst>
            </p:nvPr>
          </p:nvSpPr>
          <p:spPr>
            <a:xfrm>
              <a:off x="9839" y="4489"/>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28" name="组合 27"/>
          <p:cNvGrpSpPr/>
          <p:nvPr>
            <p:custDataLst>
              <p:tags r:id="rId12"/>
            </p:custDataLst>
          </p:nvPr>
        </p:nvGrpSpPr>
        <p:grpSpPr>
          <a:xfrm>
            <a:off x="957580" y="4399280"/>
            <a:ext cx="3236595" cy="1728470"/>
            <a:chOff x="14702" y="4239"/>
            <a:chExt cx="5097" cy="2722"/>
          </a:xfrm>
        </p:grpSpPr>
        <p:sp>
          <p:nvSpPr>
            <p:cNvPr id="13" name="文本框 12"/>
            <p:cNvSpPr txBox="1"/>
            <p:nvPr>
              <p:custDataLst>
                <p:tags r:id="rId13"/>
              </p:custDataLst>
            </p:nvPr>
          </p:nvSpPr>
          <p:spPr>
            <a:xfrm>
              <a:off x="15023" y="4239"/>
              <a:ext cx="4776" cy="822"/>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sym typeface="+mn-ea"/>
                </a:rPr>
                <a:t>数据处理</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14" name="文本框 13"/>
            <p:cNvSpPr txBox="1"/>
            <p:nvPr>
              <p:custDataLst>
                <p:tags r:id="rId14"/>
              </p:custDataLst>
            </p:nvPr>
          </p:nvSpPr>
          <p:spPr>
            <a:xfrm>
              <a:off x="15023" y="4975"/>
              <a:ext cx="4208" cy="628"/>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sym typeface="+mn-ea"/>
                </a:rPr>
                <a:t>Data Processing</a:t>
              </a:r>
              <a:endParaRPr lang="en-US" sz="2000">
                <a:solidFill>
                  <a:schemeClr val="bg2"/>
                </a:solidFill>
                <a:latin typeface="MiSans" panose="00000500000000000000" charset="-122"/>
                <a:ea typeface="MiSans" panose="00000500000000000000" charset="-122"/>
                <a:cs typeface="MiSans" panose="00000500000000000000" charset="-122"/>
              </a:endParaRPr>
            </a:p>
          </p:txBody>
        </p:sp>
        <p:sp>
          <p:nvSpPr>
            <p:cNvPr id="21" name="文本框 20"/>
            <p:cNvSpPr txBox="1"/>
            <p:nvPr>
              <p:custDataLst>
                <p:tags r:id="rId15"/>
              </p:custDataLst>
            </p:nvPr>
          </p:nvSpPr>
          <p:spPr>
            <a:xfrm>
              <a:off x="15023"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03</a:t>
              </a:r>
              <a:endParaRPr lang="en-US" sz="2800">
                <a:solidFill>
                  <a:schemeClr val="bg2"/>
                </a:solidFill>
                <a:latin typeface="MiSans" panose="00000500000000000000" charset="-122"/>
                <a:ea typeface="MiSans" panose="00000500000000000000" charset="-122"/>
                <a:cs typeface="MiSans" panose="00000500000000000000" charset="-122"/>
              </a:endParaRPr>
            </a:p>
          </p:txBody>
        </p:sp>
        <p:sp>
          <p:nvSpPr>
            <p:cNvPr id="23" name="十字形 22"/>
            <p:cNvSpPr/>
            <p:nvPr/>
          </p:nvSpPr>
          <p:spPr>
            <a:xfrm>
              <a:off x="14702" y="4507"/>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grpSp>
        <p:nvGrpSpPr>
          <p:cNvPr id="27" name="组合 26"/>
          <p:cNvGrpSpPr/>
          <p:nvPr>
            <p:custDataLst>
              <p:tags r:id="rId16"/>
            </p:custDataLst>
          </p:nvPr>
        </p:nvGrpSpPr>
        <p:grpSpPr>
          <a:xfrm>
            <a:off x="4920615" y="4569460"/>
            <a:ext cx="2326640" cy="1558290"/>
            <a:chOff x="10210" y="4507"/>
            <a:chExt cx="3664" cy="2454"/>
          </a:xfrm>
        </p:grpSpPr>
        <p:sp>
          <p:nvSpPr>
            <p:cNvPr id="25" name="十字形 24"/>
            <p:cNvSpPr/>
            <p:nvPr>
              <p:custDataLst>
                <p:tags r:id="rId17"/>
              </p:custDataLst>
            </p:nvPr>
          </p:nvSpPr>
          <p:spPr>
            <a:xfrm>
              <a:off x="10210" y="4507"/>
              <a:ext cx="249" cy="249"/>
            </a:xfrm>
            <a:prstGeom prst="plus">
              <a:avLst>
                <a:gd name="adj" fmla="val 381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6" name="文本框 25"/>
            <p:cNvSpPr txBox="1"/>
            <p:nvPr>
              <p:custDataLst>
                <p:tags r:id="rId18"/>
              </p:custDataLst>
            </p:nvPr>
          </p:nvSpPr>
          <p:spPr>
            <a:xfrm>
              <a:off x="10514" y="6139"/>
              <a:ext cx="3360" cy="822"/>
            </a:xfrm>
            <a:prstGeom prst="rect">
              <a:avLst/>
            </a:prstGeom>
            <a:noFill/>
          </p:spPr>
          <p:txBody>
            <a:bodyPr wrap="square" rtlCol="0">
              <a:spAutoFit/>
            </a:bodyPr>
            <a:p>
              <a:r>
                <a:rPr lang="en-US" sz="2800">
                  <a:solidFill>
                    <a:schemeClr val="bg2"/>
                  </a:solidFill>
                  <a:latin typeface="MiSans" panose="00000500000000000000" charset="-122"/>
                  <a:ea typeface="MiSans" panose="00000500000000000000" charset="-122"/>
                  <a:cs typeface="MiSans" panose="00000500000000000000" charset="-122"/>
                </a:rPr>
                <a:t>04</a:t>
              </a:r>
              <a:endParaRPr lang="en-US" sz="2800">
                <a:solidFill>
                  <a:schemeClr val="bg2"/>
                </a:solidFill>
                <a:latin typeface="MiSans" panose="00000500000000000000" charset="-122"/>
                <a:ea typeface="MiSans" panose="00000500000000000000" charset="-122"/>
                <a:cs typeface="MiSans" panose="00000500000000000000" charset="-122"/>
              </a:endParaRPr>
            </a:p>
          </p:txBody>
        </p:sp>
      </p:grpSp>
      <p:sp>
        <p:nvSpPr>
          <p:cNvPr id="29" name="文本框 28"/>
          <p:cNvSpPr txBox="1"/>
          <p:nvPr/>
        </p:nvSpPr>
        <p:spPr>
          <a:xfrm>
            <a:off x="1044575" y="346075"/>
            <a:ext cx="1249680" cy="706755"/>
          </a:xfrm>
          <a:prstGeom prst="rect">
            <a:avLst/>
          </a:prstGeom>
          <a:noFill/>
        </p:spPr>
        <p:txBody>
          <a:bodyPr wrap="square" rtlCol="0">
            <a:spAutoFit/>
          </a:bodyPr>
          <a:p>
            <a:r>
              <a:rPr lang="zh-CN" altLang="en-US" sz="4000" b="1">
                <a:solidFill>
                  <a:schemeClr val="bg2"/>
                </a:solidFill>
                <a:latin typeface="MiSans" panose="00000500000000000000" charset="-122"/>
                <a:ea typeface="MiSans" panose="00000500000000000000" charset="-122"/>
                <a:cs typeface="MiSans" panose="00000500000000000000" charset="-122"/>
              </a:rPr>
              <a:t>目录</a:t>
            </a:r>
            <a:endParaRPr lang="zh-CN" altLang="en-US" sz="4000" b="1">
              <a:solidFill>
                <a:schemeClr val="bg2"/>
              </a:solidFill>
              <a:latin typeface="MiSans" panose="00000500000000000000" charset="-122"/>
              <a:ea typeface="MiSans" panose="00000500000000000000" charset="-122"/>
              <a:cs typeface="MiSans" panose="00000500000000000000" charset="-122"/>
            </a:endParaRPr>
          </a:p>
        </p:txBody>
      </p:sp>
      <p:sp>
        <p:nvSpPr>
          <p:cNvPr id="30" name="文本框 29"/>
          <p:cNvSpPr txBox="1"/>
          <p:nvPr>
            <p:custDataLst>
              <p:tags r:id="rId19"/>
            </p:custDataLst>
          </p:nvPr>
        </p:nvSpPr>
        <p:spPr>
          <a:xfrm>
            <a:off x="1085215" y="1101725"/>
            <a:ext cx="2512060" cy="429895"/>
          </a:xfrm>
          <a:prstGeom prst="rect">
            <a:avLst/>
          </a:prstGeom>
          <a:noFill/>
        </p:spPr>
        <p:txBody>
          <a:bodyPr wrap="square" rtlCol="0">
            <a:spAutoFit/>
          </a:bodyPr>
          <a:p>
            <a:r>
              <a:rPr lang="en-US" altLang="zh-CN" sz="2200">
                <a:solidFill>
                  <a:schemeClr val="bg2"/>
                </a:solidFill>
                <a:latin typeface="MiSans" panose="00000500000000000000" charset="-122"/>
                <a:ea typeface="MiSans" panose="00000500000000000000" charset="-122"/>
                <a:cs typeface="MiSans" panose="00000500000000000000" charset="-122"/>
              </a:rPr>
              <a:t>contents page</a:t>
            </a:r>
            <a:endParaRPr lang="en-US" altLang="zh-CN" sz="2200">
              <a:solidFill>
                <a:schemeClr val="bg2"/>
              </a:solidFill>
              <a:latin typeface="MiSans" panose="00000500000000000000" charset="-122"/>
              <a:ea typeface="MiSans" panose="00000500000000000000" charset="-122"/>
              <a:cs typeface="MiSans" panose="00000500000000000000" charset="-122"/>
            </a:endParaRPr>
          </a:p>
        </p:txBody>
      </p:sp>
      <p:cxnSp>
        <p:nvCxnSpPr>
          <p:cNvPr id="32" name="直接连接符 31"/>
          <p:cNvCxnSpPr/>
          <p:nvPr/>
        </p:nvCxnSpPr>
        <p:spPr>
          <a:xfrm>
            <a:off x="1181735" y="1084580"/>
            <a:ext cx="553720" cy="0"/>
          </a:xfrm>
          <a:prstGeom prst="line">
            <a:avLst/>
          </a:prstGeom>
          <a:ln w="3492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20"/>
            </p:custDataLst>
          </p:nvPr>
        </p:nvSpPr>
        <p:spPr>
          <a:xfrm>
            <a:off x="5147310" y="4399280"/>
            <a:ext cx="3032760" cy="521970"/>
          </a:xfrm>
          <a:prstGeom prst="rect">
            <a:avLst/>
          </a:prstGeom>
          <a:noFill/>
        </p:spPr>
        <p:txBody>
          <a:bodyPr wrap="square" rtlCol="0">
            <a:spAutoFit/>
          </a:bodyPr>
          <a:p>
            <a:r>
              <a:rPr lang="zh-CN" altLang="en-US" sz="2800" b="1">
                <a:solidFill>
                  <a:schemeClr val="bg2"/>
                </a:solidFill>
                <a:latin typeface="MiSans" panose="00000500000000000000" charset="-122"/>
                <a:ea typeface="MiSans" panose="00000500000000000000" charset="-122"/>
                <a:cs typeface="MiSans" panose="00000500000000000000" charset="-122"/>
              </a:rPr>
              <a:t>数据可视化</a:t>
            </a:r>
            <a:endParaRPr lang="zh-CN" altLang="en-US" sz="2800" b="1">
              <a:solidFill>
                <a:schemeClr val="bg2"/>
              </a:solidFill>
              <a:latin typeface="MiSans" panose="00000500000000000000" charset="-122"/>
              <a:ea typeface="MiSans" panose="00000500000000000000" charset="-122"/>
              <a:cs typeface="MiSans" panose="00000500000000000000" charset="-122"/>
            </a:endParaRPr>
          </a:p>
        </p:txBody>
      </p:sp>
      <p:sp>
        <p:nvSpPr>
          <p:cNvPr id="5" name="文本框 4"/>
          <p:cNvSpPr txBox="1"/>
          <p:nvPr>
            <p:custDataLst>
              <p:tags r:id="rId21"/>
            </p:custDataLst>
          </p:nvPr>
        </p:nvSpPr>
        <p:spPr>
          <a:xfrm>
            <a:off x="5147310" y="4866640"/>
            <a:ext cx="2672080" cy="398780"/>
          </a:xfrm>
          <a:prstGeom prst="rect">
            <a:avLst/>
          </a:prstGeom>
          <a:noFill/>
        </p:spPr>
        <p:txBody>
          <a:bodyPr wrap="square" rtlCol="0">
            <a:spAutoFit/>
          </a:bodyPr>
          <a:p>
            <a:r>
              <a:rPr lang="en-US" sz="2000">
                <a:solidFill>
                  <a:schemeClr val="bg2"/>
                </a:solidFill>
                <a:latin typeface="MiSans" panose="00000500000000000000" charset="-122"/>
                <a:ea typeface="MiSans" panose="00000500000000000000" charset="-122"/>
                <a:cs typeface="MiSans" panose="00000500000000000000" charset="-122"/>
              </a:rPr>
              <a:t>Data Visualization</a:t>
            </a:r>
            <a:endParaRPr lang="en-US" sz="2000">
              <a:solidFill>
                <a:schemeClr val="bg2"/>
              </a:solidFill>
              <a:latin typeface="MiSans" panose="00000500000000000000" charset="-122"/>
              <a:ea typeface="MiSans" panose="00000500000000000000" charset="-122"/>
              <a:cs typeface="MiSans" panose="00000500000000000000"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rot="2760000" flipH="1" flipV="1">
            <a:off x="1048475" y="12207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 name="圆角矩形 2"/>
          <p:cNvSpPr/>
          <p:nvPr>
            <p:custDataLst>
              <p:tags r:id="rId2"/>
            </p:custDataLst>
          </p:nvPr>
        </p:nvSpPr>
        <p:spPr>
          <a:xfrm rot="2700000" flipH="1" flipV="1">
            <a:off x="1048475" y="425523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27077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23768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731260" y="4449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使用环形饼图，展示了候选人筹款来源的分布情况。</a:t>
              </a:r>
              <a:endParaRPr lang="zh-CN" altLang="en-US" sz="1600" dirty="0">
                <a:solidFill>
                  <a:schemeClr val="bg1">
                    <a:lumMod val="95000"/>
                  </a:schemeClr>
                </a:solidFill>
                <a:cs typeface="MiSans" panose="00000500000000000000" charset="-122"/>
              </a:endParaRPr>
            </a:p>
            <a:p>
              <a:pPr algn="l">
                <a:lnSpc>
                  <a:spcPct val="150000"/>
                </a:lnSpc>
              </a:pPr>
              <a:r>
                <a:rPr lang="zh-CN" altLang="en-US" sz="1600" dirty="0">
                  <a:solidFill>
                    <a:schemeClr val="bg1">
                      <a:lumMod val="95000"/>
                    </a:schemeClr>
                  </a:solidFill>
                  <a:cs typeface="MiSans" panose="00000500000000000000" charset="-122"/>
                </a:rPr>
                <a:t>直观地展示各筹款来源的比例，便于了解</a:t>
              </a:r>
              <a:r>
                <a:rPr lang="zh-CN" altLang="en-US" sz="1600" dirty="0">
                  <a:solidFill>
                    <a:schemeClr val="bg1">
                      <a:lumMod val="95000"/>
                    </a:schemeClr>
                  </a:solidFill>
                  <a:cs typeface="MiSans" panose="00000500000000000000" charset="-122"/>
                </a:rPr>
                <a:t>候选人筹款的主要来源。</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465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候选人筹款来源</a:t>
              </a:r>
              <a:r>
                <a:rPr lang="zh-CN" altLang="en-US" sz="2200" b="1" dirty="0">
                  <a:solidFill>
                    <a:srgbClr val="FF9717"/>
                  </a:solidFill>
                  <a:cs typeface="MiSans" panose="00000500000000000000" charset="-122"/>
                  <a:sym typeface="+mn-ea"/>
                </a:rPr>
                <a:t>分布</a:t>
              </a:r>
              <a:endParaRPr lang="zh-CN" altLang="en-US" sz="2200" b="1" dirty="0">
                <a:solidFill>
                  <a:srgbClr val="FF9717"/>
                </a:solidFill>
                <a:cs typeface="MiSans" panose="00000500000000000000" charset="-122"/>
                <a:sym typeface="+mn-ea"/>
              </a:endParaRPr>
            </a:p>
          </p:txBody>
        </p:sp>
      </p:grpSp>
      <p:pic>
        <p:nvPicPr>
          <p:cNvPr id="8" name="图片 7"/>
          <p:cNvPicPr>
            <a:picLocks noChangeAspect="1"/>
          </p:cNvPicPr>
          <p:nvPr/>
        </p:nvPicPr>
        <p:blipFill>
          <a:blip r:embed="rId11"/>
          <a:srcRect l="5214" t="3986"/>
          <a:stretch>
            <a:fillRect/>
          </a:stretch>
        </p:blipFill>
        <p:spPr>
          <a:xfrm>
            <a:off x="4363720" y="469900"/>
            <a:ext cx="6640195" cy="3808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custDataLst>
              <p:tags r:id="rId1"/>
            </p:custDataLst>
          </p:nvPr>
        </p:nvSpPr>
        <p:spPr>
          <a:xfrm rot="2760000" flipH="1" flipV="1">
            <a:off x="1048475" y="1220745"/>
            <a:ext cx="1440000" cy="1440000"/>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2" name="圆角矩形 1"/>
          <p:cNvSpPr/>
          <p:nvPr>
            <p:custDataLst>
              <p:tags r:id="rId2"/>
            </p:custDataLst>
          </p:nvPr>
        </p:nvSpPr>
        <p:spPr>
          <a:xfrm rot="2700000" flipH="1" flipV="1">
            <a:off x="1048475" y="2719800"/>
            <a:ext cx="1440000" cy="1439545"/>
          </a:xfrm>
          <a:prstGeom prst="roundRect">
            <a:avLst>
              <a:gd name="adj" fmla="val 4130"/>
            </a:avLst>
          </a:prstGeom>
          <a:solidFill>
            <a:schemeClr val="tx1">
              <a:lumMod val="75000"/>
              <a:lumOff val="2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6" name="圆角矩形 35"/>
          <p:cNvSpPr/>
          <p:nvPr>
            <p:custDataLst>
              <p:tags r:id="rId3"/>
            </p:custDataLst>
          </p:nvPr>
        </p:nvSpPr>
        <p:spPr>
          <a:xfrm rot="2700000">
            <a:off x="1048385" y="4269835"/>
            <a:ext cx="1440000" cy="1439545"/>
          </a:xfrm>
          <a:prstGeom prst="roundRect">
            <a:avLst>
              <a:gd name="adj" fmla="val 8123"/>
            </a:avLst>
          </a:prstGeom>
          <a:gradFill>
            <a:gsLst>
              <a:gs pos="0">
                <a:srgbClr val="FE9B1C"/>
              </a:gs>
              <a:gs pos="100000">
                <a:schemeClr val="accent2"/>
              </a:gs>
            </a:gsLst>
            <a:path path="circle">
              <a:fillToRect t="100000" r="100000"/>
            </a:path>
            <a:tileRect l="-100000" b="-100000"/>
          </a:gradFill>
          <a:ln>
            <a:noFill/>
          </a:ln>
          <a:effectLst>
            <a:outerShdw blurRad="584200" dist="50800" dir="2700000" algn="tl" rotWithShape="0">
              <a:srgbClr val="FF9717">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圆角矩形 3"/>
          <p:cNvSpPr/>
          <p:nvPr>
            <p:custDataLst>
              <p:tags r:id="rId4"/>
            </p:custDataLst>
          </p:nvPr>
        </p:nvSpPr>
        <p:spPr>
          <a:xfrm rot="2700000" flipH="1" flipV="1">
            <a:off x="717550" y="3938905"/>
            <a:ext cx="2101215" cy="2100580"/>
          </a:xfrm>
          <a:prstGeom prst="roundRect">
            <a:avLst>
              <a:gd name="adj" fmla="val 4130"/>
            </a:avLst>
          </a:prstGeom>
          <a:noFill/>
          <a:ln w="31750">
            <a:gradFill>
              <a:gsLst>
                <a:gs pos="100000">
                  <a:srgbClr val="FE9B1C">
                    <a:alpha val="100000"/>
                  </a:srgbClr>
                </a:gs>
                <a:gs pos="71000">
                  <a:srgbClr val="FE9B1C">
                    <a:alpha val="0"/>
                  </a:srgbClr>
                </a:gs>
                <a:gs pos="33000">
                  <a:srgbClr val="FE9B1C">
                    <a:alpha val="0"/>
                  </a:srgbClr>
                </a:gs>
                <a:gs pos="0">
                  <a:srgbClr val="FE9B1C">
                    <a:alpha val="0"/>
                  </a:srgbClr>
                </a:gs>
              </a:gsLst>
              <a:lin ang="81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1" name="副标题 32"/>
          <p:cNvSpPr>
            <a:spLocks noGrp="1"/>
          </p:cNvSpPr>
          <p:nvPr>
            <p:custDataLst>
              <p:tags r:id="rId5"/>
            </p:custDataLst>
          </p:nvPr>
        </p:nvSpPr>
        <p:spPr>
          <a:xfrm>
            <a:off x="1434465" y="161798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A</a:t>
            </a:r>
            <a:endParaRPr lang="en-US" altLang="zh-CN" sz="5400" b="1" dirty="0">
              <a:solidFill>
                <a:schemeClr val="bg1">
                  <a:lumMod val="95000"/>
                </a:schemeClr>
              </a:solidFill>
              <a:cs typeface="MiSans" panose="00000500000000000000" charset="-122"/>
              <a:sym typeface="+mn-ea"/>
            </a:endParaRPr>
          </a:p>
        </p:txBody>
      </p:sp>
      <p:sp>
        <p:nvSpPr>
          <p:cNvPr id="12" name="副标题 32"/>
          <p:cNvSpPr>
            <a:spLocks noGrp="1"/>
          </p:cNvSpPr>
          <p:nvPr>
            <p:custDataLst>
              <p:tags r:id="rId6"/>
            </p:custDataLst>
          </p:nvPr>
        </p:nvSpPr>
        <p:spPr>
          <a:xfrm>
            <a:off x="1433195" y="4689475"/>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chemeClr val="bg1">
                    <a:lumMod val="95000"/>
                  </a:schemeClr>
                </a:solidFill>
                <a:cs typeface="MiSans" panose="00000500000000000000" charset="-122"/>
                <a:sym typeface="+mn-ea"/>
              </a:rPr>
              <a:t>C</a:t>
            </a:r>
            <a:endParaRPr lang="en-US" altLang="zh-CN" sz="5400" b="1" dirty="0">
              <a:solidFill>
                <a:schemeClr val="bg1">
                  <a:lumMod val="95000"/>
                </a:schemeClr>
              </a:solidFill>
              <a:cs typeface="MiSans" panose="00000500000000000000" charset="-122"/>
              <a:sym typeface="+mn-ea"/>
            </a:endParaRPr>
          </a:p>
        </p:txBody>
      </p:sp>
      <p:sp>
        <p:nvSpPr>
          <p:cNvPr id="13" name="副标题 32"/>
          <p:cNvSpPr>
            <a:spLocks noGrp="1"/>
          </p:cNvSpPr>
          <p:nvPr>
            <p:custDataLst>
              <p:tags r:id="rId7"/>
            </p:custDataLst>
          </p:nvPr>
        </p:nvSpPr>
        <p:spPr>
          <a:xfrm>
            <a:off x="1434465" y="3143250"/>
            <a:ext cx="668655" cy="5715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80000"/>
              </a:lnSpc>
            </a:pPr>
            <a:r>
              <a:rPr lang="en-US" altLang="zh-CN" sz="5400" b="1" dirty="0">
                <a:solidFill>
                  <a:srgbClr val="FFFFFF"/>
                </a:solidFill>
                <a:cs typeface="MiSans" panose="00000500000000000000" charset="-122"/>
                <a:sym typeface="+mn-ea"/>
              </a:rPr>
              <a:t>B</a:t>
            </a:r>
            <a:endParaRPr lang="en-US" altLang="zh-CN" sz="5400" b="1" dirty="0">
              <a:solidFill>
                <a:srgbClr val="FFFFFF"/>
              </a:solidFill>
              <a:cs typeface="MiSans" panose="00000500000000000000" charset="-122"/>
              <a:sym typeface="+mn-ea"/>
            </a:endParaRPr>
          </a:p>
        </p:txBody>
      </p:sp>
      <p:grpSp>
        <p:nvGrpSpPr>
          <p:cNvPr id="20" name="组合 19"/>
          <p:cNvGrpSpPr/>
          <p:nvPr>
            <p:custDataLst>
              <p:tags r:id="rId8"/>
            </p:custDataLst>
          </p:nvPr>
        </p:nvGrpSpPr>
        <p:grpSpPr>
          <a:xfrm>
            <a:off x="3731260" y="4449445"/>
            <a:ext cx="7615555" cy="1850390"/>
            <a:chOff x="5530" y="4021"/>
            <a:chExt cx="11993" cy="2914"/>
          </a:xfrm>
        </p:grpSpPr>
        <p:sp>
          <p:nvSpPr>
            <p:cNvPr id="21" name="副标题 32"/>
            <p:cNvSpPr>
              <a:spLocks noGrp="1"/>
            </p:cNvSpPr>
            <p:nvPr>
              <p:custDataLst>
                <p:tags r:id="rId9"/>
              </p:custDataLst>
            </p:nvPr>
          </p:nvSpPr>
          <p:spPr>
            <a:xfrm>
              <a:off x="5530" y="4764"/>
              <a:ext cx="11993" cy="21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1600" dirty="0">
                  <a:solidFill>
                    <a:schemeClr val="bg1">
                      <a:lumMod val="95000"/>
                    </a:schemeClr>
                  </a:solidFill>
                  <a:cs typeface="MiSans" panose="00000500000000000000" charset="-122"/>
                </a:rPr>
                <a:t>利用</a:t>
              </a:r>
              <a:r>
                <a:rPr lang="zh-CN" altLang="en-US" sz="1600" dirty="0">
                  <a:solidFill>
                    <a:schemeClr val="bg1">
                      <a:lumMod val="95000"/>
                    </a:schemeClr>
                  </a:solidFill>
                  <a:cs typeface="MiSans" panose="00000500000000000000" charset="-122"/>
                </a:rPr>
                <a:t>三维散点图展示候选人的筹款金额、支出金额和债务金额之间的关系。例如，筹款金额高的候选人可能会有较高的支出，而债务金额较高的候选人可能资金管理较为紧张。颜色的区分帮助识别不同政党的候选人在这三项财务数据上的表现差异。党派之间的策略或资金支持可能在筹款和支出模式上有所不同。</a:t>
              </a:r>
              <a:endParaRPr lang="zh-CN" altLang="en-US" sz="1600" dirty="0">
                <a:solidFill>
                  <a:schemeClr val="bg1">
                    <a:lumMod val="95000"/>
                  </a:schemeClr>
                </a:solidFill>
                <a:cs typeface="MiSans" panose="00000500000000000000" charset="-122"/>
              </a:endParaRPr>
            </a:p>
          </p:txBody>
        </p:sp>
        <p:sp>
          <p:nvSpPr>
            <p:cNvPr id="22" name="副标题 32"/>
            <p:cNvSpPr>
              <a:spLocks noGrp="1"/>
            </p:cNvSpPr>
            <p:nvPr>
              <p:custDataLst>
                <p:tags r:id="rId10"/>
              </p:custDataLst>
            </p:nvPr>
          </p:nvSpPr>
          <p:spPr>
            <a:xfrm>
              <a:off x="5530" y="4021"/>
              <a:ext cx="8516" cy="9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200" b="1" dirty="0">
                  <a:solidFill>
                    <a:srgbClr val="FF9717"/>
                  </a:solidFill>
                  <a:cs typeface="MiSans" panose="00000500000000000000" charset="-122"/>
                  <a:sym typeface="+mn-ea"/>
                </a:rPr>
                <a:t>候选人筹款、支出、债务三维</a:t>
              </a:r>
              <a:r>
                <a:rPr lang="zh-CN" altLang="en-US" sz="2200" b="1" dirty="0">
                  <a:solidFill>
                    <a:srgbClr val="FF9717"/>
                  </a:solidFill>
                  <a:cs typeface="MiSans" panose="00000500000000000000" charset="-122"/>
                  <a:sym typeface="+mn-ea"/>
                </a:rPr>
                <a:t>分析</a:t>
              </a:r>
              <a:endParaRPr lang="zh-CN" altLang="en-US" sz="2200" b="1" dirty="0">
                <a:solidFill>
                  <a:srgbClr val="FF9717"/>
                </a:solidFill>
                <a:cs typeface="MiSans" panose="00000500000000000000" charset="-122"/>
                <a:sym typeface="+mn-ea"/>
              </a:endParaRPr>
            </a:p>
          </p:txBody>
        </p:sp>
      </p:grpSp>
      <p:pic>
        <p:nvPicPr>
          <p:cNvPr id="6" name="图片 5"/>
          <p:cNvPicPr>
            <a:picLocks noChangeAspect="1"/>
          </p:cNvPicPr>
          <p:nvPr/>
        </p:nvPicPr>
        <p:blipFill>
          <a:blip r:embed="rId11"/>
          <a:stretch>
            <a:fillRect/>
          </a:stretch>
        </p:blipFill>
        <p:spPr>
          <a:xfrm>
            <a:off x="4020820" y="469900"/>
            <a:ext cx="4686300" cy="3710305"/>
          </a:xfrm>
          <a:prstGeom prst="rect">
            <a:avLst/>
          </a:prstGeom>
        </p:spPr>
      </p:pic>
      <p:pic>
        <p:nvPicPr>
          <p:cNvPr id="7" name="图片 6"/>
          <p:cNvPicPr>
            <a:picLocks noChangeAspect="1"/>
          </p:cNvPicPr>
          <p:nvPr/>
        </p:nvPicPr>
        <p:blipFill>
          <a:blip r:embed="rId12"/>
          <a:stretch>
            <a:fillRect/>
          </a:stretch>
        </p:blipFill>
        <p:spPr>
          <a:xfrm>
            <a:off x="9474200" y="352425"/>
            <a:ext cx="1114425" cy="4105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pexels-pixabay-220201"/>
          <p:cNvPicPr>
            <a:picLocks noChangeAspect="1"/>
          </p:cNvPicPr>
          <p:nvPr/>
        </p:nvPicPr>
        <p:blipFill>
          <a:blip r:embed="rId1">
            <a:alphaModFix amt="60000"/>
          </a:blip>
          <a:stretch>
            <a:fillRect/>
          </a:stretch>
        </p:blipFill>
        <p:spPr>
          <a:xfrm>
            <a:off x="0" y="3449955"/>
            <a:ext cx="12190730" cy="8112760"/>
          </a:xfrm>
          <a:prstGeom prst="rect">
            <a:avLst/>
          </a:prstGeom>
        </p:spPr>
      </p:pic>
      <p:sp>
        <p:nvSpPr>
          <p:cNvPr id="22" name="副标题 63"/>
          <p:cNvSpPr>
            <a:spLocks noGrp="1"/>
          </p:cNvSpPr>
          <p:nvPr/>
        </p:nvSpPr>
        <p:spPr>
          <a:xfrm>
            <a:off x="3830320" y="2695575"/>
            <a:ext cx="4530090" cy="10102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zh-CN" altLang="en-US" sz="3200" b="1" dirty="0">
                <a:solidFill>
                  <a:schemeClr val="bg1">
                    <a:lumMod val="95000"/>
                  </a:schemeClr>
                </a:solidFill>
                <a:cs typeface="MiSans" panose="00000500000000000000" charset="-122"/>
              </a:rPr>
              <a:t>感谢观看</a:t>
            </a:r>
            <a:endParaRPr lang="zh-CN" altLang="en-US" sz="2800" b="1" dirty="0">
              <a:solidFill>
                <a:schemeClr val="bg1">
                  <a:lumMod val="95000"/>
                </a:schemeClr>
              </a:solidFill>
              <a:cs typeface="MiSans" panose="00000500000000000000" charset="-122"/>
            </a:endParaRPr>
          </a:p>
          <a:p>
            <a:pPr algn="ctr">
              <a:lnSpc>
                <a:spcPct val="100000"/>
              </a:lnSpc>
            </a:pPr>
            <a:r>
              <a:rPr lang="en-US" altLang="zh-CN" sz="2000" dirty="0">
                <a:solidFill>
                  <a:schemeClr val="bg1">
                    <a:lumMod val="95000"/>
                  </a:schemeClr>
                </a:solidFill>
                <a:cs typeface="MiSans" panose="00000500000000000000" charset="-122"/>
              </a:rPr>
              <a:t>THANKS</a:t>
            </a:r>
            <a:endParaRPr lang="en-US" altLang="zh-CN" sz="2000" dirty="0">
              <a:solidFill>
                <a:schemeClr val="bg1">
                  <a:lumMod val="9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项目背景</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Background</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01</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矩形 16"/>
          <p:cNvSpPr/>
          <p:nvPr/>
        </p:nvSpPr>
        <p:spPr>
          <a:xfrm>
            <a:off x="-46355" y="1245235"/>
            <a:ext cx="12226290" cy="4098290"/>
          </a:xfrm>
          <a:prstGeom prst="rect">
            <a:avLst/>
          </a:prstGeom>
          <a:gradFill>
            <a:gsLst>
              <a:gs pos="0">
                <a:srgbClr val="FE9B1C"/>
              </a:gs>
              <a:gs pos="100000">
                <a:schemeClr val="accent2"/>
              </a:gs>
            </a:gsLst>
            <a:path path="circle">
              <a:fillToRect t="100000" r="100000"/>
            </a:path>
            <a:tileRect l="-100000" b="-100000"/>
          </a:gradFill>
          <a:ln>
            <a:noFill/>
          </a:ln>
          <a:effectLst>
            <a:outerShdw blurRad="508000" dist="38100" dir="2700000" algn="tl" rotWithShape="0">
              <a:srgbClr val="FE9B1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grpSp>
        <p:nvGrpSpPr>
          <p:cNvPr id="15" name="组合 14"/>
          <p:cNvGrpSpPr/>
          <p:nvPr/>
        </p:nvGrpSpPr>
        <p:grpSpPr>
          <a:xfrm>
            <a:off x="731520" y="1047750"/>
            <a:ext cx="5824220" cy="4907280"/>
            <a:chOff x="1152" y="3360"/>
            <a:chExt cx="9172" cy="7728"/>
          </a:xfrm>
        </p:grpSpPr>
        <p:pic>
          <p:nvPicPr>
            <p:cNvPr id="11" name="图片 10" descr="iMac_Front"/>
            <p:cNvPicPr>
              <a:picLocks noChangeAspect="1"/>
            </p:cNvPicPr>
            <p:nvPr/>
          </p:nvPicPr>
          <p:blipFill>
            <a:blip r:embed="rId1"/>
            <a:stretch>
              <a:fillRect/>
            </a:stretch>
          </p:blipFill>
          <p:spPr>
            <a:xfrm>
              <a:off x="1152" y="3360"/>
              <a:ext cx="9172" cy="7728"/>
            </a:xfrm>
            <a:prstGeom prst="rect">
              <a:avLst/>
            </a:prstGeom>
          </p:spPr>
        </p:pic>
        <p:pic>
          <p:nvPicPr>
            <p:cNvPr id="12" name="图片 11" descr="C:/Users/hppnw/Pictures/Screenshots/屏幕截图 2025-01-03 203318.png屏幕截图 2025-01-03 203318"/>
            <p:cNvPicPr>
              <a:picLocks noChangeAspect="1"/>
            </p:cNvPicPr>
            <p:nvPr/>
          </p:nvPicPr>
          <p:blipFill>
            <a:blip r:embed="rId2">
              <a:alphaModFix amt="60000"/>
            </a:blip>
            <a:srcRect l="-29" t="12627" r="29" b="219"/>
            <a:stretch>
              <a:fillRect/>
            </a:stretch>
          </p:blipFill>
          <p:spPr>
            <a:xfrm>
              <a:off x="1350" y="3574"/>
              <a:ext cx="8770" cy="5029"/>
            </a:xfrm>
            <a:prstGeom prst="rect">
              <a:avLst/>
            </a:prstGeom>
            <a:solidFill>
              <a:schemeClr val="bg1">
                <a:alpha val="55000"/>
              </a:schemeClr>
            </a:solidFill>
          </p:spPr>
        </p:pic>
      </p:grpSp>
      <p:sp>
        <p:nvSpPr>
          <p:cNvPr id="20" name="副标题 32"/>
          <p:cNvSpPr>
            <a:spLocks noGrp="1"/>
          </p:cNvSpPr>
          <p:nvPr/>
        </p:nvSpPr>
        <p:spPr>
          <a:xfrm>
            <a:off x="7118985" y="2465070"/>
            <a:ext cx="4406265" cy="11582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800" dirty="0">
                <a:solidFill>
                  <a:schemeClr val="tx1">
                    <a:lumMod val="85000"/>
                    <a:lumOff val="15000"/>
                  </a:schemeClr>
                </a:solidFill>
                <a:cs typeface="MiSans" panose="00000500000000000000" charset="-122"/>
              </a:rPr>
              <a:t>  </a:t>
            </a:r>
            <a:r>
              <a:rPr lang="zh-CN" altLang="en-US" sz="1800" dirty="0">
                <a:solidFill>
                  <a:schemeClr val="tx1">
                    <a:lumMod val="85000"/>
                    <a:lumOff val="15000"/>
                  </a:schemeClr>
                </a:solidFill>
                <a:cs typeface="MiSans" panose="00000500000000000000" charset="-122"/>
              </a:rPr>
              <a:t>本项目聚焦于美国大选数据，涉及选举人票分布、候选人支持度、筹款情况等多个维度，全面分析选举数据，通过大屏展示选举结果和相关统计信息。项目能够实时更新数据，反映</a:t>
            </a:r>
            <a:r>
              <a:rPr lang="zh-CN" altLang="en-US" sz="1800" dirty="0">
                <a:solidFill>
                  <a:schemeClr val="tx1">
                    <a:lumMod val="85000"/>
                    <a:lumOff val="15000"/>
                  </a:schemeClr>
                </a:solidFill>
                <a:cs typeface="MiSans" panose="00000500000000000000" charset="-122"/>
              </a:rPr>
              <a:t>实时的选举动态和趋势。</a:t>
            </a:r>
            <a:endParaRPr lang="zh-CN" altLang="en-US" sz="1800" dirty="0">
              <a:solidFill>
                <a:schemeClr val="tx1">
                  <a:lumMod val="85000"/>
                  <a:lumOff val="15000"/>
                </a:schemeClr>
              </a:solidFill>
              <a:cs typeface="MiSans" panose="00000500000000000000" charset="-122"/>
            </a:endParaRPr>
          </a:p>
        </p:txBody>
      </p:sp>
      <p:sp>
        <p:nvSpPr>
          <p:cNvPr id="31" name="副标题 32"/>
          <p:cNvSpPr>
            <a:spLocks noGrp="1"/>
          </p:cNvSpPr>
          <p:nvPr/>
        </p:nvSpPr>
        <p:spPr>
          <a:xfrm>
            <a:off x="7118985" y="1697355"/>
            <a:ext cx="4883785" cy="6153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b="1" dirty="0">
                <a:solidFill>
                  <a:schemeClr val="tx1">
                    <a:lumMod val="85000"/>
                    <a:lumOff val="15000"/>
                  </a:schemeClr>
                </a:solidFill>
                <a:cs typeface="MiSans" panose="00000500000000000000" charset="-122"/>
              </a:rPr>
              <a:t>数据主题</a:t>
            </a:r>
            <a:r>
              <a:rPr lang="en-US" altLang="zh-CN" b="1" dirty="0">
                <a:solidFill>
                  <a:schemeClr val="tx1">
                    <a:lumMod val="85000"/>
                    <a:lumOff val="15000"/>
                  </a:schemeClr>
                </a:solidFill>
                <a:cs typeface="MiSans" panose="00000500000000000000" charset="-122"/>
              </a:rPr>
              <a:t>——2024</a:t>
            </a:r>
            <a:r>
              <a:rPr lang="zh-CN" altLang="en-US" b="1" dirty="0">
                <a:solidFill>
                  <a:schemeClr val="tx1">
                    <a:lumMod val="85000"/>
                    <a:lumOff val="15000"/>
                  </a:schemeClr>
                </a:solidFill>
                <a:cs typeface="MiSans" panose="00000500000000000000" charset="-122"/>
              </a:rPr>
              <a:t>美国总统大选</a:t>
            </a:r>
            <a:endParaRPr lang="zh-CN" altLang="en-US" b="1" dirty="0">
              <a:solidFill>
                <a:schemeClr val="tx1">
                  <a:lumMod val="85000"/>
                  <a:lumOff val="15000"/>
                </a:schemeClr>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descr="pexels-pixabay-220201"/>
          <p:cNvPicPr>
            <a:picLocks noChangeAspect="1"/>
          </p:cNvPicPr>
          <p:nvPr/>
        </p:nvPicPr>
        <p:blipFill>
          <a:blip r:embed="rId1">
            <a:alphaModFix amt="60000"/>
          </a:blip>
          <a:stretch>
            <a:fillRect/>
          </a:stretch>
        </p:blipFill>
        <p:spPr>
          <a:xfrm rot="19200000">
            <a:off x="6416040" y="2657475"/>
            <a:ext cx="8297545" cy="5521960"/>
          </a:xfrm>
          <a:prstGeom prst="rect">
            <a:avLst/>
          </a:prstGeom>
        </p:spPr>
      </p:pic>
      <p:sp>
        <p:nvSpPr>
          <p:cNvPr id="2" name="椭圆 1"/>
          <p:cNvSpPr/>
          <p:nvPr/>
        </p:nvSpPr>
        <p:spPr>
          <a:xfrm rot="19200000">
            <a:off x="4063365" y="2088515"/>
            <a:ext cx="12330430" cy="6425565"/>
          </a:xfrm>
          <a:prstGeom prst="ellipse">
            <a:avLst/>
          </a:prstGeom>
          <a:noFill/>
          <a:ln w="28575">
            <a:gradFill>
              <a:gsLst>
                <a:gs pos="0">
                  <a:srgbClr val="FE9B1C">
                    <a:alpha val="0"/>
                  </a:srgbClr>
                </a:gs>
                <a:gs pos="100000">
                  <a:srgbClr val="FF9717">
                    <a:alpha val="0"/>
                  </a:srgbClr>
                </a:gs>
                <a:gs pos="55000">
                  <a:srgbClr val="FF9717"/>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17" name="椭圆 16"/>
          <p:cNvSpPr/>
          <p:nvPr/>
        </p:nvSpPr>
        <p:spPr>
          <a:xfrm>
            <a:off x="10443210" y="122618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4" name="椭圆 3"/>
          <p:cNvSpPr/>
          <p:nvPr/>
        </p:nvSpPr>
        <p:spPr>
          <a:xfrm>
            <a:off x="7744460" y="303974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5" name="椭圆 4"/>
          <p:cNvSpPr/>
          <p:nvPr/>
        </p:nvSpPr>
        <p:spPr>
          <a:xfrm>
            <a:off x="6098540" y="4897755"/>
            <a:ext cx="173990" cy="173990"/>
          </a:xfrm>
          <a:prstGeom prst="ellipse">
            <a:avLst/>
          </a:prstGeom>
          <a:solidFill>
            <a:srgbClr val="FF9717"/>
          </a:solidFill>
          <a:ln>
            <a:noFill/>
          </a:ln>
          <a:effectLst>
            <a:outerShdw blurRad="190500" dist="25400" dir="2700000" algn="tl" rotWithShape="0">
              <a:srgbClr val="FF9717">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iSans" panose="00000500000000000000" charset="-122"/>
            </a:endParaRPr>
          </a:p>
        </p:txBody>
      </p:sp>
      <p:sp>
        <p:nvSpPr>
          <p:cNvPr id="33" name="副标题 63"/>
          <p:cNvSpPr>
            <a:spLocks noGrp="1"/>
          </p:cNvSpPr>
          <p:nvPr/>
        </p:nvSpPr>
        <p:spPr>
          <a:xfrm>
            <a:off x="452755" y="483235"/>
            <a:ext cx="8341995"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3600" b="1" dirty="0">
                <a:solidFill>
                  <a:schemeClr val="accent2">
                    <a:lumMod val="20000"/>
                    <a:lumOff val="80000"/>
                  </a:schemeClr>
                </a:solidFill>
                <a:effectLst>
                  <a:outerShdw blurRad="38100" dist="38100" dir="2700000" algn="tl">
                    <a:srgbClr val="000000">
                      <a:alpha val="43137"/>
                    </a:srgbClr>
                  </a:outerShdw>
                </a:effectLst>
                <a:latin typeface="方正兰亭黑简体" panose="02000000000000000000" charset="-122"/>
                <a:ea typeface="方正兰亭黑简体" panose="02000000000000000000" charset="-122"/>
                <a:cs typeface="MiSans" panose="00000500000000000000" charset="-122"/>
                <a:sym typeface="方正兰亭黑简体" panose="02000000000000000000" charset="-122"/>
              </a:rPr>
              <a:t>数据可视化：大屏数据展示</a:t>
            </a:r>
            <a:endParaRPr lang="zh-CN" altLang="en-US" sz="3600" b="1" dirty="0">
              <a:solidFill>
                <a:schemeClr val="accent2">
                  <a:lumMod val="20000"/>
                  <a:lumOff val="80000"/>
                </a:schemeClr>
              </a:solidFill>
              <a:effectLst>
                <a:outerShdw blurRad="38100" dist="38100" dir="2700000" algn="tl">
                  <a:srgbClr val="000000">
                    <a:alpha val="43137"/>
                  </a:srgbClr>
                </a:outerShdw>
              </a:effectLst>
              <a:latin typeface="方正兰亭黑简体" panose="02000000000000000000" charset="-122"/>
              <a:ea typeface="方正兰亭黑简体" panose="02000000000000000000" charset="-122"/>
              <a:cs typeface="MiSans" panose="00000500000000000000" charset="-122"/>
              <a:sym typeface="方正兰亭黑简体" panose="02000000000000000000" charset="-122"/>
            </a:endParaRPr>
          </a:p>
        </p:txBody>
      </p:sp>
      <p:sp>
        <p:nvSpPr>
          <p:cNvPr id="6" name="副标题 63"/>
          <p:cNvSpPr>
            <a:spLocks noGrp="1"/>
          </p:cNvSpPr>
          <p:nvPr/>
        </p:nvSpPr>
        <p:spPr>
          <a:xfrm>
            <a:off x="445135" y="2386330"/>
            <a:ext cx="7031990"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1600" dirty="0">
                <a:solidFill>
                  <a:srgbClr val="FFFFFF"/>
                </a:solidFill>
                <a:cs typeface="MiSans" panose="00000500000000000000" charset="-122"/>
                <a:sym typeface="+mn-ea"/>
              </a:rPr>
              <a:t>直观的用户界面，通过图形和地图直观展示数据，用户可通过下拉菜单、按钮等控件与大屏互动，实现数据的动态展示。</a:t>
            </a:r>
            <a:endParaRPr lang="zh-CN" altLang="en-US" sz="1600" dirty="0">
              <a:solidFill>
                <a:srgbClr val="FFFFFF"/>
              </a:solidFill>
              <a:cs typeface="MiSans" panose="00000500000000000000" charset="-122"/>
              <a:sym typeface="+mn-ea"/>
            </a:endParaRPr>
          </a:p>
        </p:txBody>
      </p:sp>
      <p:sp>
        <p:nvSpPr>
          <p:cNvPr id="7" name="副标题 63"/>
          <p:cNvSpPr>
            <a:spLocks noGrp="1"/>
          </p:cNvSpPr>
          <p:nvPr/>
        </p:nvSpPr>
        <p:spPr>
          <a:xfrm>
            <a:off x="445135" y="3999865"/>
            <a:ext cx="4960620" cy="9791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40000"/>
              </a:lnSpc>
            </a:pPr>
            <a:r>
              <a:rPr lang="zh-CN" altLang="en-US" sz="1600" dirty="0">
                <a:solidFill>
                  <a:srgbClr val="FFFFFF"/>
                </a:solidFill>
                <a:cs typeface="MiSans" panose="00000500000000000000" charset="-122"/>
                <a:sym typeface="+mn-ea"/>
              </a:rPr>
              <a:t>结合Pandas、Plotly等Python库进行数据处理和图表生成，确保数据准确性。</a:t>
            </a:r>
            <a:endParaRPr lang="zh-CN" altLang="en-US" sz="1600" dirty="0">
              <a:solidFill>
                <a:srgbClr val="FFFFFF"/>
              </a:solidFill>
              <a:cs typeface="MiSans" panose="00000500000000000000" charset="-122"/>
              <a:sym typeface="+mn-ea"/>
            </a:endParaRPr>
          </a:p>
          <a:p>
            <a:pPr algn="l">
              <a:lnSpc>
                <a:spcPct val="140000"/>
              </a:lnSpc>
            </a:pPr>
            <a:r>
              <a:rPr lang="zh-CN" altLang="en-US" sz="1600" dirty="0">
                <a:solidFill>
                  <a:srgbClr val="FFFFFF"/>
                </a:solidFill>
                <a:cs typeface="MiSans" panose="00000500000000000000" charset="-122"/>
                <a:sym typeface="+mn-ea"/>
              </a:rPr>
              <a:t>采用Dash框架构建Web应用，实时存储和更新用户交互数据，保证信息的时效性。</a:t>
            </a:r>
            <a:endParaRPr lang="zh-CN" altLang="en-US" sz="1600" dirty="0">
              <a:solidFill>
                <a:srgbClr val="FFFFFF"/>
              </a:solidFill>
              <a:cs typeface="MiSans" panose="00000500000000000000" charset="-122"/>
              <a:sym typeface="+mn-ea"/>
            </a:endParaRPr>
          </a:p>
        </p:txBody>
      </p:sp>
      <p:sp>
        <p:nvSpPr>
          <p:cNvPr id="8" name="副标题 32"/>
          <p:cNvSpPr>
            <a:spLocks noGrp="1"/>
          </p:cNvSpPr>
          <p:nvPr/>
        </p:nvSpPr>
        <p:spPr>
          <a:xfrm>
            <a:off x="452755" y="365950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技术实现</a:t>
            </a:r>
            <a:endParaRPr lang="zh-CN" altLang="en-US" sz="2000" b="1" dirty="0">
              <a:solidFill>
                <a:srgbClr val="FF9717"/>
              </a:solidFill>
              <a:cs typeface="MiSans" panose="00000500000000000000" charset="-122"/>
            </a:endParaRPr>
          </a:p>
        </p:txBody>
      </p:sp>
      <p:sp>
        <p:nvSpPr>
          <p:cNvPr id="9" name="副标题 32"/>
          <p:cNvSpPr>
            <a:spLocks noGrp="1"/>
          </p:cNvSpPr>
          <p:nvPr/>
        </p:nvSpPr>
        <p:spPr>
          <a:xfrm>
            <a:off x="452755" y="2045970"/>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交互式设计</a:t>
            </a:r>
            <a:endParaRPr lang="zh-CN" altLang="en-US" sz="2000" b="1" dirty="0">
              <a:solidFill>
                <a:srgbClr val="FF9717"/>
              </a:solidFill>
              <a:cs typeface="MiSans" panose="00000500000000000000" charset="-122"/>
            </a:endParaRPr>
          </a:p>
        </p:txBody>
      </p:sp>
      <p:sp>
        <p:nvSpPr>
          <p:cNvPr id="11" name="副标题 32"/>
          <p:cNvSpPr>
            <a:spLocks noGrp="1"/>
          </p:cNvSpPr>
          <p:nvPr/>
        </p:nvSpPr>
        <p:spPr>
          <a:xfrm>
            <a:off x="452755" y="48323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endParaRPr lang="zh-CN" altLang="en-US" sz="2000" b="1" dirty="0">
              <a:solidFill>
                <a:srgbClr val="FF9717"/>
              </a:solidFill>
              <a:cs typeface="MiSans" panose="00000500000000000000" charset="-122"/>
            </a:endParaRPr>
          </a:p>
        </p:txBody>
      </p:sp>
      <p:sp>
        <p:nvSpPr>
          <p:cNvPr id="3" name="副标题 32"/>
          <p:cNvSpPr>
            <a:spLocks noGrp="1"/>
          </p:cNvSpPr>
          <p:nvPr/>
        </p:nvSpPr>
        <p:spPr>
          <a:xfrm>
            <a:off x="452755" y="3659505"/>
            <a:ext cx="2559685" cy="46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zh-CN" altLang="en-US" sz="2000" b="1" dirty="0">
                <a:solidFill>
                  <a:srgbClr val="FF9717"/>
                </a:solidFill>
                <a:cs typeface="MiSans" panose="00000500000000000000" charset="-122"/>
              </a:rPr>
              <a:t>技术实现</a:t>
            </a:r>
            <a:endParaRPr lang="zh-CN" altLang="en-US" sz="2000" b="1" dirty="0">
              <a:solidFill>
                <a:srgbClr val="FF9717"/>
              </a:solidFill>
              <a:cs typeface="MiSans" panose="00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9" grpId="1"/>
      <p:bldP spid="3" grpId="1"/>
      <p:bldP spid="7"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数据收集</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Data </a:t>
              </a:r>
              <a:r>
                <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rPr>
                <a:t>Searching</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02</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21195" t="23" r="7745" b="185"/>
          <a:stretch>
            <a:fillRect/>
          </a:stretch>
        </p:blipFill>
        <p:spPr>
          <a:xfrm>
            <a:off x="0" y="6660"/>
            <a:ext cx="7312143" cy="684372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17" name="标题 16"/>
          <p:cNvSpPr>
            <a:spLocks noGrp="1"/>
          </p:cNvSpPr>
          <p:nvPr>
            <p:ph type="title"/>
            <p:custDataLst>
              <p:tags r:id="rId3"/>
            </p:custDataLst>
          </p:nvPr>
        </p:nvSpPr>
        <p:spPr>
          <a:xfrm>
            <a:off x="9184640" y="119380"/>
            <a:ext cx="2266950" cy="956945"/>
          </a:xfrm>
        </p:spPr>
        <p:txBody>
          <a:bodyPr/>
          <a:lstStyle/>
          <a:p>
            <a:pPr algn="r"/>
            <a:r>
              <a:rPr lang="zh-CN" altLang="en-US" sz="2800" b="1" spc="120">
                <a:gradFill>
                  <a:gsLst>
                    <a:gs pos="50000">
                      <a:schemeClr val="accent3"/>
                    </a:gs>
                    <a:gs pos="0">
                      <a:schemeClr val="accent3">
                        <a:lumMod val="25000"/>
                        <a:lumOff val="75000"/>
                      </a:schemeClr>
                    </a:gs>
                    <a:gs pos="100000">
                      <a:schemeClr val="accent3">
                        <a:lumMod val="85000"/>
                      </a:schemeClr>
                    </a:gs>
                  </a:gsLst>
                  <a:lin ang="5400000" scaled="1"/>
                </a:gradFill>
                <a:uFillTx/>
                <a:latin typeface="华文中宋" panose="02010600040101010101" charset="-122"/>
                <a:ea typeface="华文中宋" panose="02010600040101010101" charset="-122"/>
              </a:rPr>
              <a:t>数据来源</a:t>
            </a:r>
            <a:endParaRPr lang="zh-CN" altLang="en-US" sz="2800" b="1" spc="120">
              <a:gradFill>
                <a:gsLst>
                  <a:gs pos="50000">
                    <a:schemeClr val="accent3"/>
                  </a:gs>
                  <a:gs pos="0">
                    <a:schemeClr val="accent3">
                      <a:lumMod val="25000"/>
                      <a:lumOff val="75000"/>
                    </a:schemeClr>
                  </a:gs>
                  <a:gs pos="100000">
                    <a:schemeClr val="accent3">
                      <a:lumMod val="85000"/>
                    </a:schemeClr>
                  </a:gs>
                </a:gsLst>
                <a:lin ang="5400000" scaled="1"/>
              </a:gradFill>
              <a:uFillTx/>
              <a:latin typeface="华文中宋" panose="02010600040101010101" charset="-122"/>
              <a:ea typeface="华文中宋" panose="02010600040101010101" charset="-122"/>
            </a:endParaRPr>
          </a:p>
        </p:txBody>
      </p:sp>
      <p:sp>
        <p:nvSpPr>
          <p:cNvPr id="6" name="任意多边形: 形状 5"/>
          <p:cNvSpPr/>
          <p:nvPr>
            <p:custDataLst>
              <p:tags r:id="rId4"/>
            </p:custDataLst>
          </p:nvPr>
        </p:nvSpPr>
        <p:spPr>
          <a:xfrm flipH="1">
            <a:off x="4340080" y="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任意多边形: 形状 8"/>
          <p:cNvSpPr/>
          <p:nvPr>
            <p:custDataLst>
              <p:tags r:id="rId5"/>
            </p:custDataLst>
          </p:nvPr>
        </p:nvSpPr>
        <p:spPr>
          <a:xfrm flipH="1">
            <a:off x="11451348" y="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p:cNvSpPr/>
          <p:nvPr>
            <p:custDataLst>
              <p:tags r:id="rId6"/>
            </p:custDataLst>
          </p:nvPr>
        </p:nvSpPr>
        <p:spPr>
          <a:xfrm>
            <a:off x="-4807" y="4883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矩形 6"/>
          <p:cNvSpPr/>
          <p:nvPr>
            <p:custDataLst>
              <p:tags r:id="rId7"/>
            </p:custDataLst>
          </p:nvPr>
        </p:nvSpPr>
        <p:spPr>
          <a:xfrm>
            <a:off x="7552690" y="1123950"/>
            <a:ext cx="4062095" cy="129032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选举结果数据（包括总得票结果，政党得票结果，各州的选举人票、候选人得票数等）来源于美联社官网，确保数据权威性和准确性。</a:t>
            </a:r>
            <a:endParaRPr lang="zh-CN" altLang="en-US" sz="1600" dirty="0">
              <a:solidFill>
                <a:schemeClr val="bg1"/>
              </a:solidFill>
              <a:latin typeface="+mn-ea"/>
              <a:cs typeface="+mn-ea"/>
            </a:endParaRPr>
          </a:p>
        </p:txBody>
      </p:sp>
      <p:sp>
        <p:nvSpPr>
          <p:cNvPr id="8" name="矩形 7"/>
          <p:cNvSpPr/>
          <p:nvPr>
            <p:custDataLst>
              <p:tags r:id="rId8"/>
            </p:custDataLst>
          </p:nvPr>
        </p:nvSpPr>
        <p:spPr>
          <a:xfrm>
            <a:off x="7552690" y="2777490"/>
            <a:ext cx="4062095" cy="108775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政策数据（词云图所用数据）由爬取维基百科、二人提出的政策报道等网站得到。</a:t>
            </a:r>
            <a:endParaRPr lang="zh-CN" altLang="en-US" sz="1600" dirty="0">
              <a:solidFill>
                <a:schemeClr val="bg1"/>
              </a:solidFill>
              <a:latin typeface="+mn-ea"/>
              <a:cs typeface="+mn-ea"/>
            </a:endParaRPr>
          </a:p>
        </p:txBody>
      </p:sp>
      <p:sp>
        <p:nvSpPr>
          <p:cNvPr id="10" name="矩形 9"/>
          <p:cNvSpPr/>
          <p:nvPr>
            <p:custDataLst>
              <p:tags r:id="rId9"/>
            </p:custDataLst>
          </p:nvPr>
        </p:nvSpPr>
        <p:spPr>
          <a:xfrm>
            <a:off x="7552690" y="3865245"/>
            <a:ext cx="4062095" cy="1106805"/>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bg1"/>
                </a:solidFill>
                <a:latin typeface="+mn-ea"/>
                <a:cs typeface="+mn-ea"/>
              </a:rPr>
              <a:t>选民形象数据与选举资金数据来源于政府公开的选举相关数据，如选民登记信息、投票率等。</a:t>
            </a:r>
            <a:endParaRPr lang="zh-CN" altLang="en-US" sz="1600" dirty="0">
              <a:solidFill>
                <a:schemeClr val="bg1"/>
              </a:solidFill>
              <a:latin typeface="+mn-ea"/>
              <a:cs typeface="+mn-ea"/>
            </a:endParaRPr>
          </a:p>
          <a:p>
            <a:pPr algn="just">
              <a:lnSpc>
                <a:spcPct val="150000"/>
              </a:lnSpc>
              <a:spcBef>
                <a:spcPct val="0"/>
              </a:spcBef>
              <a:spcAft>
                <a:spcPct val="0"/>
              </a:spcAft>
            </a:pPr>
            <a:endParaRPr lang="zh-CN" altLang="en-US" sz="1600" dirty="0">
              <a:solidFill>
                <a:schemeClr val="bg1"/>
              </a:solidFill>
              <a:latin typeface="+mn-ea"/>
              <a:cs typeface="+mn-ea"/>
            </a:endParaRPr>
          </a:p>
          <a:p>
            <a:pPr algn="just">
              <a:lnSpc>
                <a:spcPct val="150000"/>
              </a:lnSpc>
              <a:spcBef>
                <a:spcPct val="0"/>
              </a:spcBef>
              <a:spcAft>
                <a:spcPct val="0"/>
              </a:spcAft>
            </a:pPr>
            <a:r>
              <a:rPr lang="zh-CN" altLang="en-US" sz="1600" dirty="0">
                <a:solidFill>
                  <a:schemeClr val="bg1"/>
                </a:solidFill>
                <a:latin typeface="+mn-ea"/>
                <a:cs typeface="+mn-ea"/>
              </a:rPr>
              <a:t>数据涵盖选举结果、选民分析、</a:t>
            </a:r>
            <a:r>
              <a:rPr lang="zh-CN" altLang="en-US" sz="1600" dirty="0">
                <a:solidFill>
                  <a:schemeClr val="bg1"/>
                </a:solidFill>
                <a:latin typeface="+mn-ea"/>
                <a:cs typeface="+mn-ea"/>
                <a:sym typeface="+mn-ea"/>
              </a:rPr>
              <a:t>筹款情况</a:t>
            </a:r>
            <a:r>
              <a:rPr lang="zh-CN" altLang="en-US" sz="1600" dirty="0">
                <a:solidFill>
                  <a:schemeClr val="bg1"/>
                </a:solidFill>
                <a:latin typeface="+mn-ea"/>
                <a:cs typeface="+mn-ea"/>
              </a:rPr>
              <a:t>等多个维度，能够全面展示选举的各个方面，为深入分析提供丰富视角。</a:t>
            </a:r>
            <a:endParaRPr lang="zh-CN" altLang="en-US" sz="1600" dirty="0">
              <a:solidFill>
                <a:schemeClr val="bg1"/>
              </a:solidFill>
              <a:latin typeface="+mn-ea"/>
              <a:cs typeface="+mn-ea"/>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7" grpId="0"/>
      <p:bldP spid="10" grpId="1"/>
      <p:bldP spid="8" grpId="1"/>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4423410" y="1651635"/>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j-ea"/>
              <a:ea typeface="+mj-ea"/>
              <a:sym typeface="+mn-ea"/>
            </a:endParaRPr>
          </a:p>
        </p:txBody>
      </p:sp>
      <p:sp>
        <p:nvSpPr>
          <p:cNvPr id="9" name="矩形 8"/>
          <p:cNvSpPr/>
          <p:nvPr>
            <p:custDataLst>
              <p:tags r:id="rId2"/>
            </p:custDataLst>
          </p:nvPr>
        </p:nvSpPr>
        <p:spPr>
          <a:xfrm>
            <a:off x="713740" y="1653540"/>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solidFill>
                <a:srgbClr val="FFFFFF"/>
              </a:solidFill>
              <a:latin typeface="+mj-ea"/>
              <a:ea typeface="+mj-ea"/>
            </a:endParaRPr>
          </a:p>
        </p:txBody>
      </p:sp>
      <p:cxnSp>
        <p:nvCxnSpPr>
          <p:cNvPr id="18" name="直接连接符 17"/>
          <p:cNvCxnSpPr/>
          <p:nvPr>
            <p:custDataLst>
              <p:tags r:id="rId3"/>
            </p:custDataLst>
          </p:nvPr>
        </p:nvCxnSpPr>
        <p:spPr>
          <a:xfrm>
            <a:off x="986155" y="6280785"/>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10" name="图片对象" descr="C:/Users/hppnw/Pictures/Screenshots/屏幕截图 2025-01-04 222554.png屏幕截图 2025-01-04 222554"/>
          <p:cNvPicPr>
            <a:picLocks noChangeAspect="1"/>
          </p:cNvPicPr>
          <p:nvPr>
            <p:custDataLst>
              <p:tags r:id="rId4"/>
            </p:custDataLst>
          </p:nvPr>
        </p:nvPicPr>
        <p:blipFill>
          <a:blip r:embed="rId5"/>
          <a:srcRect l="-390" r="-307"/>
          <a:stretch>
            <a:fillRect/>
          </a:stretch>
        </p:blipFill>
        <p:spPr>
          <a:xfrm>
            <a:off x="4837430" y="1940560"/>
            <a:ext cx="2757170" cy="1700530"/>
          </a:xfrm>
          <a:prstGeom prst="rect">
            <a:avLst/>
          </a:prstGeom>
          <a:ln w="9525" cap="flat" cmpd="sng" algn="ctr">
            <a:solidFill>
              <a:schemeClr val="accent1">
                <a:alpha val="50000"/>
              </a:schemeClr>
            </a:solidFill>
            <a:prstDash val="solid"/>
            <a:round/>
            <a:headEnd type="none" w="med" len="med"/>
            <a:tailEnd type="none" w="med" len="med"/>
          </a:ln>
        </p:spPr>
      </p:pic>
      <p:sp>
        <p:nvSpPr>
          <p:cNvPr id="3" name="矩形 2"/>
          <p:cNvSpPr/>
          <p:nvPr>
            <p:custDataLst>
              <p:tags r:id="rId6"/>
            </p:custDataLst>
          </p:nvPr>
        </p:nvSpPr>
        <p:spPr>
          <a:xfrm>
            <a:off x="4836795" y="3235325"/>
            <a:ext cx="2748915"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选民</a:t>
            </a:r>
            <a:r>
              <a:rPr lang="zh-CN" altLang="en-US" sz="1600" b="1" dirty="0">
                <a:solidFill>
                  <a:srgbClr val="FFFFFF"/>
                </a:solidFill>
                <a:latin typeface="+mn-ea"/>
                <a:cs typeface="+mn-ea"/>
              </a:rPr>
              <a:t>分析</a:t>
            </a:r>
            <a:endParaRPr lang="zh-CN" altLang="en-US" sz="1600" b="1" dirty="0">
              <a:solidFill>
                <a:srgbClr val="FFFFFF"/>
              </a:solidFill>
              <a:latin typeface="+mn-ea"/>
              <a:cs typeface="+mn-ea"/>
            </a:endParaRPr>
          </a:p>
        </p:txBody>
      </p:sp>
      <p:sp>
        <p:nvSpPr>
          <p:cNvPr id="4" name="矩形 3"/>
          <p:cNvSpPr/>
          <p:nvPr>
            <p:custDataLst>
              <p:tags r:id="rId7"/>
            </p:custDataLst>
          </p:nvPr>
        </p:nvSpPr>
        <p:spPr>
          <a:xfrm>
            <a:off x="1031504" y="3717925"/>
            <a:ext cx="2757170"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包括总得票数、选举人票数、各州选举人票分配、候选人得票数和得票率等，是分析选举结果的核心数据。</a:t>
            </a:r>
            <a:endParaRPr lang="zh-CN" altLang="en-US" sz="1600" dirty="0">
              <a:solidFill>
                <a:schemeClr val="bg1"/>
              </a:solidFill>
              <a:latin typeface="+mn-ea"/>
              <a:cs typeface="+mn-ea"/>
            </a:endParaRPr>
          </a:p>
        </p:txBody>
      </p:sp>
      <p:cxnSp>
        <p:nvCxnSpPr>
          <p:cNvPr id="14" name="直接连接符 13"/>
          <p:cNvCxnSpPr/>
          <p:nvPr>
            <p:custDataLst>
              <p:tags r:id="rId8"/>
            </p:custDataLst>
          </p:nvPr>
        </p:nvCxnSpPr>
        <p:spPr>
          <a:xfrm>
            <a:off x="4695190" y="6278880"/>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19" name="图片对象" descr="C:/Users/hppnw/Pictures/Screenshots/屏幕截图 2024-12-22 013720.png屏幕截图 2024-12-22 013720"/>
          <p:cNvPicPr>
            <a:picLocks noChangeAspect="1"/>
          </p:cNvPicPr>
          <p:nvPr>
            <p:custDataLst>
              <p:tags r:id="rId9"/>
            </p:custDataLst>
          </p:nvPr>
        </p:nvPicPr>
        <p:blipFill>
          <a:blip r:embed="rId10"/>
          <a:srcRect l="-4850" r="-1142" b="-1008"/>
          <a:stretch>
            <a:fillRect/>
          </a:stretch>
        </p:blipFill>
        <p:spPr>
          <a:xfrm>
            <a:off x="902970" y="1947545"/>
            <a:ext cx="2879725" cy="1691640"/>
          </a:xfrm>
          <a:prstGeom prst="rect">
            <a:avLst/>
          </a:prstGeom>
          <a:ln w="9525" cap="flat" cmpd="sng" algn="ctr">
            <a:solidFill>
              <a:schemeClr val="accent1">
                <a:alpha val="50000"/>
              </a:schemeClr>
            </a:solidFill>
            <a:prstDash val="solid"/>
            <a:round/>
            <a:headEnd type="none" w="med" len="med"/>
            <a:tailEnd type="none" w="med" len="med"/>
          </a:ln>
        </p:spPr>
      </p:pic>
      <p:sp>
        <p:nvSpPr>
          <p:cNvPr id="5" name="矩形 4"/>
          <p:cNvSpPr/>
          <p:nvPr>
            <p:custDataLst>
              <p:tags r:id="rId11"/>
            </p:custDataLst>
          </p:nvPr>
        </p:nvSpPr>
        <p:spPr>
          <a:xfrm>
            <a:off x="1031875" y="3235325"/>
            <a:ext cx="2750820"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选举结果</a:t>
            </a:r>
            <a:endParaRPr lang="zh-CN" altLang="en-US" sz="1600" b="1" dirty="0">
              <a:solidFill>
                <a:srgbClr val="FFFFFF"/>
              </a:solidFill>
              <a:latin typeface="+mn-ea"/>
              <a:cs typeface="+mn-ea"/>
            </a:endParaRPr>
          </a:p>
        </p:txBody>
      </p:sp>
      <p:sp>
        <p:nvSpPr>
          <p:cNvPr id="6" name="矩形 5"/>
          <p:cNvSpPr/>
          <p:nvPr>
            <p:custDataLst>
              <p:tags r:id="rId12"/>
            </p:custDataLst>
          </p:nvPr>
        </p:nvSpPr>
        <p:spPr>
          <a:xfrm>
            <a:off x="4837066" y="3716020"/>
            <a:ext cx="2757170"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包括选民的年龄、性别、种族、教育程度等信息，以及不同群体的投票倾向，帮助深入理解选民构成和分析选举</a:t>
            </a:r>
            <a:r>
              <a:rPr lang="zh-CN" altLang="en-US" sz="1600" dirty="0">
                <a:solidFill>
                  <a:schemeClr val="bg1"/>
                </a:solidFill>
                <a:latin typeface="+mn-ea"/>
                <a:cs typeface="+mn-ea"/>
              </a:rPr>
              <a:t>结果。</a:t>
            </a:r>
            <a:endParaRPr lang="zh-CN" altLang="en-US" sz="1600" dirty="0">
              <a:solidFill>
                <a:schemeClr val="bg1"/>
              </a:solidFill>
              <a:latin typeface="+mn-ea"/>
              <a:cs typeface="+mn-ea"/>
            </a:endParaRPr>
          </a:p>
        </p:txBody>
      </p:sp>
      <p:sp>
        <p:nvSpPr>
          <p:cNvPr id="28" name="矩形 27"/>
          <p:cNvSpPr/>
          <p:nvPr>
            <p:custDataLst>
              <p:tags r:id="rId13"/>
            </p:custDataLst>
          </p:nvPr>
        </p:nvSpPr>
        <p:spPr>
          <a:xfrm>
            <a:off x="8110855" y="1653540"/>
            <a:ext cx="3389630" cy="4365625"/>
          </a:xfrm>
          <a:prstGeom prst="rect">
            <a:avLst/>
          </a:prstGeom>
          <a:gradFill>
            <a:gsLst>
              <a:gs pos="30000">
                <a:schemeClr val="accent1">
                  <a:lumMod val="20000"/>
                  <a:lumOff val="80000"/>
                  <a:alpha val="70000"/>
                </a:schemeClr>
              </a:gs>
              <a:gs pos="100000">
                <a:schemeClr val="accent1">
                  <a:lumMod val="20000"/>
                  <a:lumOff val="80000"/>
                  <a:alpha val="0"/>
                </a:schemeClr>
              </a:gs>
            </a:gsLst>
            <a:lin ang="5400000" scaled="0"/>
          </a:gra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j-ea"/>
              <a:ea typeface="+mj-ea"/>
              <a:sym typeface="+mn-ea"/>
            </a:endParaRPr>
          </a:p>
        </p:txBody>
      </p:sp>
      <p:cxnSp>
        <p:nvCxnSpPr>
          <p:cNvPr id="20" name="直接连接符 19"/>
          <p:cNvCxnSpPr/>
          <p:nvPr>
            <p:custDataLst>
              <p:tags r:id="rId14"/>
            </p:custDataLst>
          </p:nvPr>
        </p:nvCxnSpPr>
        <p:spPr>
          <a:xfrm>
            <a:off x="8383270" y="6280785"/>
            <a:ext cx="2801620" cy="0"/>
          </a:xfrm>
          <a:prstGeom prst="line">
            <a:avLst/>
          </a:prstGeom>
          <a:ln w="19050">
            <a:solidFill>
              <a:schemeClr val="accent1"/>
            </a:solidFill>
          </a:ln>
        </p:spPr>
        <p:style>
          <a:lnRef idx="1">
            <a:srgbClr val="376FFF"/>
          </a:lnRef>
          <a:fillRef idx="0">
            <a:srgbClr val="376FFF"/>
          </a:fillRef>
          <a:effectRef idx="0">
            <a:srgbClr val="376FFF"/>
          </a:effectRef>
          <a:fontRef idx="minor">
            <a:srgbClr val="000000"/>
          </a:fontRef>
        </p:style>
      </p:cxnSp>
      <p:pic>
        <p:nvPicPr>
          <p:cNvPr id="26" name="图片对象" descr="C:/Users/hppnw/Pictures/Screenshots/屏幕截图 2025-01-04 222738.png屏幕截图 2025-01-04 222738"/>
          <p:cNvPicPr>
            <a:picLocks noChangeAspect="1"/>
          </p:cNvPicPr>
          <p:nvPr>
            <p:custDataLst>
              <p:tags r:id="rId15"/>
            </p:custDataLst>
          </p:nvPr>
        </p:nvPicPr>
        <p:blipFill>
          <a:blip r:embed="rId16"/>
          <a:srcRect l="8169" r="-830"/>
          <a:stretch>
            <a:fillRect/>
          </a:stretch>
        </p:blipFill>
        <p:spPr>
          <a:xfrm>
            <a:off x="8428990" y="1942465"/>
            <a:ext cx="2756535" cy="1700530"/>
          </a:xfrm>
          <a:prstGeom prst="rect">
            <a:avLst/>
          </a:prstGeom>
          <a:ln w="9525" cap="flat" cmpd="sng" algn="ctr">
            <a:solidFill>
              <a:schemeClr val="accent1">
                <a:alpha val="50000"/>
              </a:schemeClr>
            </a:solidFill>
            <a:prstDash val="solid"/>
            <a:round/>
            <a:headEnd type="none" w="med" len="med"/>
            <a:tailEnd type="none" w="med" len="med"/>
          </a:ln>
        </p:spPr>
      </p:pic>
      <p:sp>
        <p:nvSpPr>
          <p:cNvPr id="7" name="矩形 6"/>
          <p:cNvSpPr/>
          <p:nvPr>
            <p:custDataLst>
              <p:tags r:id="rId17"/>
            </p:custDataLst>
          </p:nvPr>
        </p:nvSpPr>
        <p:spPr>
          <a:xfrm>
            <a:off x="8431530" y="3237230"/>
            <a:ext cx="2746375" cy="410210"/>
          </a:xfrm>
          <a:prstGeom prst="rect">
            <a:avLst/>
          </a:prstGeom>
          <a:gradFill>
            <a:gsLst>
              <a:gs pos="30000">
                <a:schemeClr val="accent1">
                  <a:alpha val="90000"/>
                </a:schemeClr>
              </a:gs>
              <a:gs pos="100000">
                <a:schemeClr val="accent1">
                  <a:alpha val="0"/>
                </a:schemeClr>
              </a:gs>
            </a:gsLst>
            <a:lin ang="0" scaled="0"/>
          </a:gradFill>
        </p:spPr>
        <p:txBody>
          <a:bodyPr wrap="square" lIns="107950" tIns="0" rIns="107950" bIns="0" rtlCol="0" anchor="ctr" anchorCtr="0">
            <a:noAutofit/>
          </a:bodyPr>
          <a:lstStyle/>
          <a:p>
            <a:pPr>
              <a:spcBef>
                <a:spcPct val="0"/>
              </a:spcBef>
              <a:spcAft>
                <a:spcPct val="0"/>
              </a:spcAft>
            </a:pPr>
            <a:r>
              <a:rPr lang="zh-CN" altLang="en-US" sz="1600" b="1" dirty="0">
                <a:solidFill>
                  <a:srgbClr val="FFFFFF"/>
                </a:solidFill>
                <a:latin typeface="+mn-ea"/>
                <a:cs typeface="+mn-ea"/>
              </a:rPr>
              <a:t>筹款情况</a:t>
            </a:r>
            <a:endParaRPr lang="zh-CN" altLang="en-US" sz="1600" b="1" dirty="0">
              <a:solidFill>
                <a:srgbClr val="FFFFFF"/>
              </a:solidFill>
              <a:latin typeface="+mn-ea"/>
              <a:cs typeface="+mn-ea"/>
            </a:endParaRPr>
          </a:p>
        </p:txBody>
      </p:sp>
      <p:sp>
        <p:nvSpPr>
          <p:cNvPr id="8" name="矩形 7"/>
          <p:cNvSpPr/>
          <p:nvPr>
            <p:custDataLst>
              <p:tags r:id="rId18"/>
            </p:custDataLst>
          </p:nvPr>
        </p:nvSpPr>
        <p:spPr>
          <a:xfrm>
            <a:off x="8427720" y="3717925"/>
            <a:ext cx="2757169" cy="2470224"/>
          </a:xfrm>
          <a:prstGeom prst="rect">
            <a:avLst/>
          </a:prstGeom>
          <a:ln>
            <a:noFill/>
            <a:prstDash val="sysDash"/>
          </a:ln>
        </p:spPr>
        <p:txBody>
          <a:bodyPr vert="horz" wrap="square" lIns="0" tIns="46800" rIns="0" bIns="46800" rtlCol="0">
            <a:noAutofit/>
          </a:bodyPr>
          <a:lstStyle/>
          <a:p>
            <a:pPr algn="just">
              <a:lnSpc>
                <a:spcPct val="130000"/>
              </a:lnSpc>
              <a:spcBef>
                <a:spcPct val="0"/>
              </a:spcBef>
              <a:spcAft>
                <a:spcPct val="0"/>
              </a:spcAft>
            </a:pPr>
            <a:r>
              <a:rPr lang="zh-CN" altLang="en-US" sz="1600" dirty="0">
                <a:solidFill>
                  <a:schemeClr val="bg1"/>
                </a:solidFill>
                <a:latin typeface="+mn-ea"/>
                <a:cs typeface="+mn-ea"/>
              </a:rPr>
              <a:t>涉及候选人的筹款金额、筹款来源、资金流向等，反映资金对选举的影响和候选人的筹款能力。</a:t>
            </a:r>
            <a:endParaRPr lang="zh-CN" altLang="en-US" sz="1600" dirty="0">
              <a:solidFill>
                <a:schemeClr val="bg1"/>
              </a:solidFill>
              <a:latin typeface="+mn-ea"/>
              <a:cs typeface="+mn-ea"/>
            </a:endParaRPr>
          </a:p>
        </p:txBody>
      </p:sp>
      <p:sp>
        <p:nvSpPr>
          <p:cNvPr id="15" name="标题 14"/>
          <p:cNvSpPr>
            <a:spLocks noGrp="1"/>
          </p:cNvSpPr>
          <p:nvPr>
            <p:ph type="title"/>
            <p:custDataLst>
              <p:tags r:id="rId19"/>
            </p:custDataLst>
          </p:nvPr>
        </p:nvSpPr>
        <p:spPr>
          <a:xfrm>
            <a:off x="713740" y="399415"/>
            <a:ext cx="5637530" cy="655320"/>
          </a:xfrm>
        </p:spPr>
        <p:txBody>
          <a:bodyPr>
            <a:noAutofit/>
          </a:bodyPr>
          <a:lstStyle/>
          <a:p>
            <a:r>
              <a:rPr lang="zh-CN" altLang="en-US" sz="40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rPr>
              <a:t>数据内容</a:t>
            </a:r>
            <a:endParaRPr lang="zh-CN" altLang="en-US" sz="4000" b="1">
              <a:gradFill>
                <a:gsLst>
                  <a:gs pos="50000">
                    <a:schemeClr val="accent3"/>
                  </a:gs>
                  <a:gs pos="0">
                    <a:schemeClr val="accent3">
                      <a:lumMod val="25000"/>
                      <a:lumOff val="75000"/>
                    </a:schemeClr>
                  </a:gs>
                  <a:gs pos="100000">
                    <a:schemeClr val="accent3">
                      <a:lumMod val="85000"/>
                    </a:schemeClr>
                  </a:gs>
                </a:gsLst>
                <a:lin ang="5400000" scaled="1"/>
              </a:gradFill>
              <a:latin typeface="华文中宋" panose="02010600040101010101" charset="-122"/>
              <a:ea typeface="华文中宋" panose="02010600040101010101" charset="-122"/>
            </a:endParaRPr>
          </a:p>
        </p:txBody>
      </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pexels-pixabay-220201"/>
          <p:cNvPicPr>
            <a:picLocks noChangeAspect="1"/>
          </p:cNvPicPr>
          <p:nvPr>
            <p:custDataLst>
              <p:tags r:id="rId1"/>
            </p:custDataLst>
          </p:nvPr>
        </p:nvPicPr>
        <p:blipFill>
          <a:blip r:embed="rId2">
            <a:alphaModFix amt="40000"/>
          </a:blip>
          <a:stretch>
            <a:fillRect/>
          </a:stretch>
        </p:blipFill>
        <p:spPr>
          <a:xfrm rot="18420000" flipH="1">
            <a:off x="6894830" y="1848485"/>
            <a:ext cx="8298180" cy="5522595"/>
          </a:xfrm>
          <a:prstGeom prst="rect">
            <a:avLst/>
          </a:prstGeom>
        </p:spPr>
      </p:pic>
      <p:grpSp>
        <p:nvGrpSpPr>
          <p:cNvPr id="22" name="组合 21"/>
          <p:cNvGrpSpPr/>
          <p:nvPr>
            <p:custDataLst>
              <p:tags r:id="rId3"/>
            </p:custDataLst>
          </p:nvPr>
        </p:nvGrpSpPr>
        <p:grpSpPr>
          <a:xfrm>
            <a:off x="667385" y="1562100"/>
            <a:ext cx="5377815" cy="3360420"/>
            <a:chOff x="8161" y="2721"/>
            <a:chExt cx="8469" cy="5292"/>
          </a:xfrm>
        </p:grpSpPr>
        <p:sp>
          <p:nvSpPr>
            <p:cNvPr id="9" name="文本框 8"/>
            <p:cNvSpPr txBox="1"/>
            <p:nvPr>
              <p:custDataLst>
                <p:tags r:id="rId4"/>
              </p:custDataLst>
            </p:nvPr>
          </p:nvSpPr>
          <p:spPr>
            <a:xfrm>
              <a:off x="8161" y="5107"/>
              <a:ext cx="6164" cy="1210"/>
            </a:xfrm>
            <a:prstGeom prst="rect">
              <a:avLst/>
            </a:prstGeom>
            <a:noFill/>
          </p:spPr>
          <p:txBody>
            <a:bodyPr wrap="square" rtlCol="0">
              <a:spAutoFit/>
            </a:bodyPr>
            <a:p>
              <a:r>
                <a:rPr lang="zh-CN" altLang="en-US" sz="4400" b="1">
                  <a:solidFill>
                    <a:schemeClr val="bg2"/>
                  </a:solidFill>
                  <a:latin typeface="MiSans" panose="00000500000000000000" charset="-122"/>
                  <a:ea typeface="MiSans" panose="00000500000000000000" charset="-122"/>
                  <a:cs typeface="MiSans" panose="00000500000000000000" charset="-122"/>
                </a:rPr>
                <a:t>数据</a:t>
              </a:r>
              <a:r>
                <a:rPr lang="zh-CN" altLang="en-US" sz="4400" b="1">
                  <a:solidFill>
                    <a:schemeClr val="bg2"/>
                  </a:solidFill>
                  <a:latin typeface="MiSans" panose="00000500000000000000" charset="-122"/>
                  <a:ea typeface="MiSans" panose="00000500000000000000" charset="-122"/>
                  <a:cs typeface="MiSans" panose="00000500000000000000" charset="-122"/>
                </a:rPr>
                <a:t>处理</a:t>
              </a:r>
              <a:endParaRPr lang="zh-CN" altLang="en-US" sz="4400" b="1">
                <a:solidFill>
                  <a:schemeClr val="bg2"/>
                </a:solidFill>
                <a:latin typeface="MiSans" panose="00000500000000000000" charset="-122"/>
                <a:ea typeface="MiSans" panose="00000500000000000000" charset="-122"/>
                <a:cs typeface="MiSans" panose="00000500000000000000" charset="-122"/>
              </a:endParaRPr>
            </a:p>
          </p:txBody>
        </p:sp>
        <p:sp>
          <p:nvSpPr>
            <p:cNvPr id="10" name="文本框 9"/>
            <p:cNvSpPr txBox="1"/>
            <p:nvPr>
              <p:custDataLst>
                <p:tags r:id="rId5"/>
              </p:custDataLst>
            </p:nvPr>
          </p:nvSpPr>
          <p:spPr>
            <a:xfrm>
              <a:off x="8161" y="6642"/>
              <a:ext cx="8469" cy="1371"/>
            </a:xfrm>
            <a:prstGeom prst="rect">
              <a:avLst/>
            </a:prstGeom>
            <a:noFill/>
          </p:spPr>
          <p:txBody>
            <a:bodyPr wrap="square" rtlCol="0">
              <a:noAutofit/>
            </a:bodyPr>
            <a:p>
              <a:pPr algn="l"/>
              <a:r>
                <a:rPr lang="en-US" sz="5400">
                  <a:solidFill>
                    <a:schemeClr val="bg2"/>
                  </a:solidFill>
                  <a:latin typeface="MiSans" panose="00000500000000000000" charset="-122"/>
                  <a:ea typeface="MiSans" panose="00000500000000000000" charset="-122"/>
                  <a:cs typeface="MiSans" panose="00000500000000000000" charset="-122"/>
                  <a:sym typeface="+mn-ea"/>
                </a:rPr>
                <a:t>Data Processing</a:t>
              </a:r>
              <a:endParaRPr lang="en-US" altLang="zh-CN" sz="5400" b="1">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MiSans" panose="00000500000000000000" charset="-122"/>
              </a:endParaRPr>
            </a:p>
          </p:txBody>
        </p:sp>
        <p:sp>
          <p:nvSpPr>
            <p:cNvPr id="18" name="文本框 17"/>
            <p:cNvSpPr txBox="1"/>
            <p:nvPr>
              <p:custDataLst>
                <p:tags r:id="rId6"/>
              </p:custDataLst>
            </p:nvPr>
          </p:nvSpPr>
          <p:spPr>
            <a:xfrm>
              <a:off x="8301" y="2721"/>
              <a:ext cx="3360" cy="2276"/>
            </a:xfrm>
            <a:prstGeom prst="rect">
              <a:avLst/>
            </a:prstGeom>
            <a:noFill/>
          </p:spPr>
          <p:txBody>
            <a:bodyPr wrap="square" rtlCol="0">
              <a:spAutoFit/>
            </a:bodyPr>
            <a:p>
              <a:r>
                <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rPr>
                <a:t>03</a:t>
              </a:r>
              <a:endParaRPr lang="en-US" sz="8800" b="1">
                <a:gradFill>
                  <a:gsLst>
                    <a:gs pos="50000">
                      <a:schemeClr val="accent3"/>
                    </a:gs>
                    <a:gs pos="0">
                      <a:schemeClr val="accent3">
                        <a:lumMod val="25000"/>
                        <a:lumOff val="75000"/>
                      </a:schemeClr>
                    </a:gs>
                    <a:gs pos="100000">
                      <a:schemeClr val="accent3">
                        <a:lumMod val="85000"/>
                      </a:schemeClr>
                    </a:gs>
                  </a:gsLst>
                  <a:lin ang="5400000" scaled="1"/>
                </a:gradFill>
                <a:latin typeface="Microsoft JhengHei" panose="020B0604030504040204" charset="-120"/>
                <a:ea typeface="Microsoft JhengHei" panose="020B0604030504040204" charset="-120"/>
                <a:cs typeface="MiSans" panose="00000500000000000000" charset="-122"/>
              </a:endParaRPr>
            </a:p>
          </p:txBody>
        </p:sp>
      </p:grpSp>
      <p:cxnSp>
        <p:nvCxnSpPr>
          <p:cNvPr id="32" name="直接连接符 31"/>
          <p:cNvCxnSpPr/>
          <p:nvPr/>
        </p:nvCxnSpPr>
        <p:spPr>
          <a:xfrm flipV="1">
            <a:off x="667385" y="600710"/>
            <a:ext cx="2672715" cy="7620"/>
          </a:xfrm>
          <a:prstGeom prst="line">
            <a:avLst/>
          </a:prstGeom>
          <a:ln w="31750" cap="rnd">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KSO_WM_UNIT_PLACING_PICTURE_USER_VIEWPORT" val="{&quot;height&quot;:12777,&quot;width&quot;:19200}"/>
</p:tagLst>
</file>

<file path=ppt/tags/tag10.xml><?xml version="1.0" encoding="utf-8"?>
<p:tagLst xmlns:p="http://schemas.openxmlformats.org/presentationml/2006/main">
  <p:tag name="KSO_WM_DIAGRAM_VIRTUALLY_FRAME" val="{&quot;height&quot;:395.75,&quot;left&quot;:75.4,&quot;top&quot;:86.75,&quot;width&quot;:568.7}"/>
</p:tagLst>
</file>

<file path=ppt/tags/tag100.xml><?xml version="1.0" encoding="utf-8"?>
<p:tagLst xmlns:p="http://schemas.openxmlformats.org/presentationml/2006/main">
  <p:tag name="KSO_WM_DIAGRAM_VIRTUALLY_FRAME" val="{&quot;height&quot;:384.8089763779528,&quot;left&quot;:52,&quot;top&quot;:102.19102362204724,&quot;width&quot;:855}"/>
</p:tagLst>
</file>

<file path=ppt/tags/tag101.xml><?xml version="1.0" encoding="utf-8"?>
<p:tagLst xmlns:p="http://schemas.openxmlformats.org/presentationml/2006/main">
  <p:tag name="KSO_WM_UNIT_PLACING_PICTURE_USER_VIEWPORT" val="{&quot;height&quot;:12777,&quot;width&quot;:19200}"/>
</p:tagLst>
</file>

<file path=ppt/tags/tag102.xml><?xml version="1.0" encoding="utf-8"?>
<p:tagLst xmlns:p="http://schemas.openxmlformats.org/presentationml/2006/main">
  <p:tag name="KSO_WM_DIAGRAM_VIRTUALLY_FRAME" val="{&quot;height&quot;:395.75,&quot;left&quot;:75.4,&quot;top&quot;:86.75,&quot;width&quot;:568.7}"/>
</p:tagLst>
</file>

<file path=ppt/tags/tag103.xml><?xml version="1.0" encoding="utf-8"?>
<p:tagLst xmlns:p="http://schemas.openxmlformats.org/presentationml/2006/main">
  <p:tag name="KSO_WM_DIAGRAM_VIRTUALLY_FRAME" val="{&quot;height&quot;:395.75,&quot;left&quot;:75.4,&quot;top&quot;:86.75,&quot;width&quot;:568.7}"/>
</p:tagLst>
</file>

<file path=ppt/tags/tag104.xml><?xml version="1.0" encoding="utf-8"?>
<p:tagLst xmlns:p="http://schemas.openxmlformats.org/presentationml/2006/main">
  <p:tag name="KSO_WM_DIAGRAM_VIRTUALLY_FRAME" val="{&quot;height&quot;:395.75,&quot;left&quot;:75.4,&quot;top&quot;:86.75,&quot;width&quot;:568.7}"/>
</p:tagLst>
</file>

<file path=ppt/tags/tag105.xml><?xml version="1.0" encoding="utf-8"?>
<p:tagLst xmlns:p="http://schemas.openxmlformats.org/presentationml/2006/main">
  <p:tag name="KSO_WM_DIAGRAM_VIRTUALLY_FRAME" val="{&quot;height&quot;:395.75,&quot;left&quot;:75.4,&quot;top&quot;:86.75,&quot;width&quot;:568.7}"/>
</p:tagLst>
</file>

<file path=ppt/tags/tag106.xml><?xml version="1.0" encoding="utf-8"?>
<p:tagLst xmlns:p="http://schemas.openxmlformats.org/presentationml/2006/main">
  <p:tag name="KSO_WM_DIAGRAM_VIRTUALLY_FRAME" val="{&quot;height&quot;:346.65,&quot;left&quot;:609.2000393700788,&quot;top&quot;:46.625,&quot;width&quot;:562.1749606299212}"/>
</p:tagLst>
</file>

<file path=ppt/tags/tag107.xml><?xml version="1.0" encoding="utf-8"?>
<p:tagLst xmlns:p="http://schemas.openxmlformats.org/presentationml/2006/main">
  <p:tag name="KSO_WM_DIAGRAM_VIRTUALLY_FRAME" val="{&quot;height&quot;:346.65,&quot;left&quot;:609.2000393700788,&quot;top&quot;:46.625,&quot;width&quot;:562.1749606299212}"/>
</p:tagLst>
</file>

<file path=ppt/tags/tag108.xml><?xml version="1.0" encoding="utf-8"?>
<p:tagLst xmlns:p="http://schemas.openxmlformats.org/presentationml/2006/main">
  <p:tag name="KSO_WM_DIAGRAM_VIRTUALLY_FRAME" val="{&quot;height&quot;:346.65,&quot;left&quot;:609.2000393700788,&quot;top&quot;:46.625,&quot;width&quot;:562.1749606299212}"/>
</p:tagLst>
</file>

<file path=ppt/tags/tag109.xml><?xml version="1.0" encoding="utf-8"?>
<p:tagLst xmlns:p="http://schemas.openxmlformats.org/presentationml/2006/main">
  <p:tag name="KSO_WM_DIAGRAM_VIRTUALLY_FRAME" val="{&quot;height&quot;:346.65,&quot;left&quot;:609.2000393700788,&quot;top&quot;:46.625,&quot;width&quot;:562.1749606299212}"/>
</p:tagLst>
</file>

<file path=ppt/tags/tag11.xml><?xml version="1.0" encoding="utf-8"?>
<p:tagLst xmlns:p="http://schemas.openxmlformats.org/presentationml/2006/main">
  <p:tag name="KSO_WM_DIAGRAM_VIRTUALLY_FRAME" val="{&quot;height&quot;:395.75,&quot;left&quot;:75.4,&quot;top&quot;:86.75,&quot;width&quot;:568.7}"/>
</p:tagLst>
</file>

<file path=ppt/tags/tag110.xml><?xml version="1.0" encoding="utf-8"?>
<p:tagLst xmlns:p="http://schemas.openxmlformats.org/presentationml/2006/main">
  <p:tag name="KSO_WM_DIAGRAM_VIRTUALLY_FRAME" val="{&quot;height&quot;:346.65,&quot;left&quot;:609.2000393700788,&quot;top&quot;:46.625,&quot;width&quot;:562.1749606299212}"/>
</p:tagLst>
</file>

<file path=ppt/tags/tag111.xml><?xml version="1.0" encoding="utf-8"?>
<p:tagLst xmlns:p="http://schemas.openxmlformats.org/presentationml/2006/main">
  <p:tag name="KSO_WM_DIAGRAM_VIRTUALLY_FRAME" val="{&quot;height&quot;:346.65,&quot;left&quot;:609.2000393700788,&quot;top&quot;:46.625,&quot;width&quot;:562.1749606299212}"/>
</p:tagLst>
</file>

<file path=ppt/tags/tag112.xml><?xml version="1.0" encoding="utf-8"?>
<p:tagLst xmlns:p="http://schemas.openxmlformats.org/presentationml/2006/main">
  <p:tag name="KSO_WM_DIAGRAM_VIRTUALLY_FRAME" val="{&quot;height&quot;:346.65,&quot;left&quot;:609.2000393700788,&quot;top&quot;:46.625,&quot;width&quot;:562.1749606299212}"/>
</p:tagLst>
</file>

<file path=ppt/tags/tag113.xml><?xml version="1.0" encoding="utf-8"?>
<p:tagLst xmlns:p="http://schemas.openxmlformats.org/presentationml/2006/main">
  <p:tag name="KSO_WM_DIAGRAM_VIRTUALLY_FRAME" val="{&quot;height&quot;:346.65,&quot;left&quot;:609.2000393700788,&quot;top&quot;:46.625,&quot;width&quot;:562.1749606299212}"/>
</p:tagLst>
</file>

<file path=ppt/tags/tag114.xml><?xml version="1.0" encoding="utf-8"?>
<p:tagLst xmlns:p="http://schemas.openxmlformats.org/presentationml/2006/main">
  <p:tag name="KSO_WM_DIAGRAM_VIRTUALLY_FRAME" val="{&quot;height&quot;:346.65,&quot;left&quot;:609.2000393700788,&quot;top&quot;:46.625,&quot;width&quot;:562.1749606299212}"/>
</p:tagLst>
</file>

<file path=ppt/tags/tag115.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7.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8.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19.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xml><?xml version="1.0" encoding="utf-8"?>
<p:tagLst xmlns:p="http://schemas.openxmlformats.org/presentationml/2006/main">
  <p:tag name="KSO_WM_DIAGRAM_VIRTUALLY_FRAME" val="{&quot;height&quot;:395.75,&quot;left&quot;:75.4,&quot;top&quot;:86.75,&quot;width&quot;:568.7}"/>
</p:tagLst>
</file>

<file path=ppt/tags/tag120.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1.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5.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7.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8.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29.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xml><?xml version="1.0" encoding="utf-8"?>
<p:tagLst xmlns:p="http://schemas.openxmlformats.org/presentationml/2006/main">
  <p:tag name="KSO_WM_DIAGRAM_VIRTUALLY_FRAME" val="{&quot;height&quot;:395.75,&quot;left&quot;:75.4,&quot;top&quot;:86.75,&quot;width&quot;:568.7}"/>
</p:tagLst>
</file>

<file path=ppt/tags/tag130.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1.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5.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6.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37.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8.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39.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xml><?xml version="1.0" encoding="utf-8"?>
<p:tagLst xmlns:p="http://schemas.openxmlformats.org/presentationml/2006/main">
  <p:tag name="KSO_WM_DIAGRAM_VIRTUALLY_FRAME" val="{&quot;height&quot;:395.75,&quot;left&quot;:75.4,&quot;top&quot;:86.75,&quot;width&quot;:568.7}"/>
</p:tagLst>
</file>

<file path=ppt/tags/tag140.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1.xml><?xml version="1.0" encoding="utf-8"?>
<p:tagLst xmlns:p="http://schemas.openxmlformats.org/presentationml/2006/main">
  <p:tag name="KSO_WM_DIAGRAM_VIRTUALLY_FRAME" val="{&quot;height&quot;:468.9462785555694,&quot;left&quot;:22.251860722215362,&quot;top&quot;:40.87686072221536,&quot;width&quot;:861.1981392777847}"/>
</p:tagLst>
</file>

<file path=ppt/tags/tag142.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3.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4.xml><?xml version="1.0" encoding="utf-8"?>
<p:tagLst xmlns:p="http://schemas.openxmlformats.org/presentationml/2006/main">
  <p:tag name="KSO_WM_DIAGRAM_VIRTUALLY_FRAME" val="{&quot;height&quot;:445.1731392777847,&quot;left&quot;:22.251860722215362,&quot;top&quot;:40.87686072221536,&quot;width&quot;:861.1981392777847}"/>
</p:tagLst>
</file>

<file path=ppt/tags/tag145.xml><?xml version="1.0" encoding="utf-8"?>
<p:tagLst xmlns:p="http://schemas.openxmlformats.org/presentationml/2006/main">
  <p:tag name="COMMONDATA" val="eyJoZGlkIjoiZmVhNWMwZWQ1MWI1MTgyODdhZjRmNGVjMWQwZTdiNmUifQ=="/>
  <p:tag name="commondata" val="eyJjb3VudCI6MSwiaGRpZCI6ImY1M2UxZTU1MzQxMTAzZWEyNGM5NWY2MTE0ZmQ2NzdkIiwidXNlckNvdW50IjoxfQ=="/>
</p:tagLst>
</file>

<file path=ppt/tags/tag15.xml><?xml version="1.0" encoding="utf-8"?>
<p:tagLst xmlns:p="http://schemas.openxmlformats.org/presentationml/2006/main">
  <p:tag name="KSO_WM_DIAGRAM_VIRTUALLY_FRAME" val="{&quot;height&quot;:395.75,&quot;left&quot;:75.4,&quot;top&quot;:86.75,&quot;width&quot;:568.7}"/>
</p:tagLst>
</file>

<file path=ppt/tags/tag16.xml><?xml version="1.0" encoding="utf-8"?>
<p:tagLst xmlns:p="http://schemas.openxmlformats.org/presentationml/2006/main">
  <p:tag name="KSO_WM_DIAGRAM_VIRTUALLY_FRAME" val="{&quot;height&quot;:395.75,&quot;left&quot;:75.4,&quot;top&quot;:86.75,&quot;width&quot;:568.7}"/>
</p:tagLst>
</file>

<file path=ppt/tags/tag17.xml><?xml version="1.0" encoding="utf-8"?>
<p:tagLst xmlns:p="http://schemas.openxmlformats.org/presentationml/2006/main">
  <p:tag name="KSO_WM_DIAGRAM_VIRTUALLY_FRAME" val="{&quot;height&quot;:395.75,&quot;left&quot;:75.4,&quot;top&quot;:86.75,&quot;width&quot;:568.7}"/>
</p:tagLst>
</file>

<file path=ppt/tags/tag18.xml><?xml version="1.0" encoding="utf-8"?>
<p:tagLst xmlns:p="http://schemas.openxmlformats.org/presentationml/2006/main">
  <p:tag name="KSO_WM_DIAGRAM_VIRTUALLY_FRAME" val="{&quot;height&quot;:395.75,&quot;left&quot;:75.4,&quot;top&quot;:86.75,&quot;width&quot;:568.7}"/>
</p:tagLst>
</file>

<file path=ppt/tags/tag19.xml><?xml version="1.0" encoding="utf-8"?>
<p:tagLst xmlns:p="http://schemas.openxmlformats.org/presentationml/2006/main">
  <p:tag name="KSO_WM_DIAGRAM_VIRTUALLY_FRAME" val="{&quot;height&quot;:395.75,&quot;left&quot;:75.4,&quot;top&quot;:86.75,&quot;width&quot;:568.7}"/>
</p:tagLst>
</file>

<file path=ppt/tags/tag2.xml><?xml version="1.0" encoding="utf-8"?>
<p:tagLst xmlns:p="http://schemas.openxmlformats.org/presentationml/2006/main">
  <p:tag name="KSO_WM_DIAGRAM_VIRTUALLY_FRAME" val="{&quot;height&quot;:395.75,&quot;left&quot;:75.4,&quot;top&quot;:86.75,&quot;width&quot;:568.7}"/>
</p:tagLst>
</file>

<file path=ppt/tags/tag20.xml><?xml version="1.0" encoding="utf-8"?>
<p:tagLst xmlns:p="http://schemas.openxmlformats.org/presentationml/2006/main">
  <p:tag name="KSO_WM_DIAGRAM_VIRTUALLY_FRAME" val="{&quot;height&quot;:395.75,&quot;left&quot;:75.4,&quot;top&quot;:86.75,&quot;width&quot;:568.7}"/>
</p:tagLst>
</file>

<file path=ppt/tags/tag21.xml><?xml version="1.0" encoding="utf-8"?>
<p:tagLst xmlns:p="http://schemas.openxmlformats.org/presentationml/2006/main">
  <p:tag name="KSO_WM_UNIT_PLACING_PICTURE_USER_VIEWPORT" val="{&quot;height&quot;:12777,&quot;width&quot;:19200}"/>
</p:tagLst>
</file>

<file path=ppt/tags/tag22.xml><?xml version="1.0" encoding="utf-8"?>
<p:tagLst xmlns:p="http://schemas.openxmlformats.org/presentationml/2006/main">
  <p:tag name="KSO_WM_DIAGRAM_VIRTUALLY_FRAME" val="{&quot;height&quot;:395.75,&quot;left&quot;:75.4,&quot;top&quot;:86.75,&quot;width&quot;:568.7}"/>
</p:tagLst>
</file>

<file path=ppt/tags/tag23.xml><?xml version="1.0" encoding="utf-8"?>
<p:tagLst xmlns:p="http://schemas.openxmlformats.org/presentationml/2006/main">
  <p:tag name="KSO_WM_DIAGRAM_VIRTUALLY_FRAME" val="{&quot;height&quot;:395.75,&quot;left&quot;:75.4,&quot;top&quot;:86.75,&quot;width&quot;:568.7}"/>
</p:tagLst>
</file>

<file path=ppt/tags/tag24.xml><?xml version="1.0" encoding="utf-8"?>
<p:tagLst xmlns:p="http://schemas.openxmlformats.org/presentationml/2006/main">
  <p:tag name="KSO_WM_DIAGRAM_VIRTUALLY_FRAME" val="{&quot;height&quot;:395.75,&quot;left&quot;:75.4,&quot;top&quot;:86.75,&quot;width&quot;:568.7}"/>
</p:tagLst>
</file>

<file path=ppt/tags/tag25.xml><?xml version="1.0" encoding="utf-8"?>
<p:tagLst xmlns:p="http://schemas.openxmlformats.org/presentationml/2006/main">
  <p:tag name="KSO_WM_DIAGRAM_VIRTUALLY_FRAME" val="{&quot;height&quot;:395.75,&quot;left&quot;:75.4,&quot;top&quot;:86.75,&quot;width&quot;:568.7}"/>
</p:tagLst>
</file>

<file path=ppt/tags/tag26.xml><?xml version="1.0" encoding="utf-8"?>
<p:tagLst xmlns:p="http://schemas.openxmlformats.org/presentationml/2006/main">
  <p:tag name="KSO_WM_UNIT_PLACING_PICTURE_USER_VIEWPORT" val="{&quot;height&quot;:12777,&quot;width&quot;:19200}"/>
</p:tagLst>
</file>

<file path=ppt/tags/tag27.xml><?xml version="1.0" encoding="utf-8"?>
<p:tagLst xmlns:p="http://schemas.openxmlformats.org/presentationml/2006/main">
  <p:tag name="KSO_WM_DIAGRAM_VIRTUALLY_FRAME" val="{&quot;height&quot;:395.75,&quot;left&quot;:75.4,&quot;top&quot;:86.75,&quot;width&quot;:568.7}"/>
</p:tagLst>
</file>

<file path=ppt/tags/tag28.xml><?xml version="1.0" encoding="utf-8"?>
<p:tagLst xmlns:p="http://schemas.openxmlformats.org/presentationml/2006/main">
  <p:tag name="KSO_WM_DIAGRAM_VIRTUALLY_FRAME" val="{&quot;height&quot;:395.75,&quot;left&quot;:75.4,&quot;top&quot;:86.75,&quot;width&quot;:568.7}"/>
</p:tagLst>
</file>

<file path=ppt/tags/tag29.xml><?xml version="1.0" encoding="utf-8"?>
<p:tagLst xmlns:p="http://schemas.openxmlformats.org/presentationml/2006/main">
  <p:tag name="KSO_WM_DIAGRAM_VIRTUALLY_FRAME" val="{&quot;height&quot;:395.75,&quot;left&quot;:75.4,&quot;top&quot;:86.75,&quot;width&quot;:568.7}"/>
</p:tagLst>
</file>

<file path=ppt/tags/tag3.xml><?xml version="1.0" encoding="utf-8"?>
<p:tagLst xmlns:p="http://schemas.openxmlformats.org/presentationml/2006/main">
  <p:tag name="KSO_WM_DIAGRAM_VIRTUALLY_FRAME" val="{&quot;height&quot;:395.75,&quot;left&quot;:75.4,&quot;top&quot;:86.75,&quot;width&quot;:568.7}"/>
</p:tagLst>
</file>

<file path=ppt/tags/tag30.xml><?xml version="1.0" encoding="utf-8"?>
<p:tagLst xmlns:p="http://schemas.openxmlformats.org/presentationml/2006/main">
  <p:tag name="KSO_WM_DIAGRAM_VIRTUALLY_FRAME" val="{&quot;height&quot;:395.75,&quot;left&quot;:75.4,&quot;top&quot;:86.75,&quot;width&quot;:568.7}"/>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19_1*d*1"/>
  <p:tag name="KSO_WM_TEMPLATE_CATEGORY" val="custom"/>
  <p:tag name="KSO_WM_TEMPLATE_INDEX" val="20233619"/>
  <p:tag name="KSO_WM_UNIT_LAYERLEVEL" val="1"/>
  <p:tag name="KSO_WM_TAG_VERSION" val="3.0"/>
  <p:tag name="KSO_WM_BEAUTIFY_FLAG" val="#wm#"/>
  <p:tag name="KSO_WM_UNIT_VALUE" val="1900*2030"/>
  <p:tag name="KSO_WM_UNIT_PICTURE_SUBTYPE" val="b"/>
  <p:tag name="KSO_WM_UNIT_LINE_FORE_SCHEMECOLOR_INDEX" val="5"/>
  <p:tag name="KSO_WM_UNIT_LINE_FILL_TYPE" val="2"/>
  <p:tag name="KSO_WM_UNIT_USESOURCEFORMAT_APPLY" val="0"/>
</p:tagLst>
</file>

<file path=ppt/tags/tag3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19_1*a*1"/>
  <p:tag name="KSO_WM_TEMPLATE_CATEGORY" val="custom"/>
  <p:tag name="KSO_WM_TEMPLATE_INDEX" val="20233619"/>
  <p:tag name="KSO_WM_UNIT_LAYERLEVEL" val="1"/>
  <p:tag name="KSO_WM_TAG_VERSION" val="3.0"/>
  <p:tag name="KSO_WM_BEAUTIFY_FLAG" val="#wm#"/>
  <p:tag name="KSO_WM_DIAGRAM_GROUP_CODE" val="l1-1"/>
  <p:tag name="KSO_WM_UNIT_PRESET_TEXT" val="单击此处&#10;添加标题内容"/>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19_1*i*1"/>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19_1*i*2"/>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3619_1*i*3"/>
  <p:tag name="KSO_WM_TEMPLATE_CATEGORY" val="custom"/>
  <p:tag name="KSO_WM_TEMPLATE_INDEX" val="2023361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1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2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986_3*l_h_f*1_3_1"/>
  <p:tag name="KSO_WM_TEMPLATE_CATEGORY" val="diagram"/>
  <p:tag name="KSO_WM_TEMPLATE_INDEX" val="20231986"/>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3"/>
  <p:tag name="KSO_WM_DIAGRAM_MIN_ITEMCNT" val="1"/>
  <p:tag name="KSO_WM_DIAGRAM_VIRTUALLY_FRAME" val="{&quot;height&quot;:350.4250061035156,&quot;left&quot;:594.6000061035156,&quot;top&quot;:88.5,&quot;width&quot;:320.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输入你的项正文，文字是您思想的提炼，请尽量言简意赅的阐述。单击此处输入你的项正文。文字是您思想的提炼，请尽量言简意赅的阐述。"/>
  <p:tag name="KSO_WM_UNIT_TEXT_FILL_FORE_SCHEMECOLOR_INDEX" val="1"/>
  <p:tag name="KSO_WM_UNIT_TEXT_FILL_TYPE" val="1"/>
  <p:tag name="KSO_WM_UNIT_USESOURCEFORMAT_APPLY" val="0"/>
</p:tagLst>
</file>

<file path=ppt/tags/tag39.xml><?xml version="1.0" encoding="utf-8"?>
<p:tagLst xmlns:p="http://schemas.openxmlformats.org/presentationml/2006/main">
  <p:tag name="KSO_WM_SLIDE_ID" val="custom2023361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19"/>
  <p:tag name="KSO_WM_SLIDE_TYPE" val="text"/>
  <p:tag name="KSO_WM_SLIDE_SUBTYPE" val="picTxt"/>
  <p:tag name="KSO_WM_SLIDE_SIZE" val="319.85*319.25"/>
  <p:tag name="KSO_WM_SLIDE_POSITION" val="581.85*181.3"/>
  <p:tag name="KSO_WM_SLIDE_LAYOUT" val="a_d_l"/>
  <p:tag name="KSO_WM_SLIDE_LAYOUT_CNT" val="1_1_1"/>
  <p:tag name="KSO_WM_SPECIAL_SOURCE" val="bdnull"/>
  <p:tag name="KSO_WM_DIAGRAM_GROUP_CODE" val="l1-1"/>
  <p:tag name="KSO_WM_SLIDE_DIAGTYPE" val="l"/>
</p:tagLst>
</file>

<file path=ppt/tags/tag4.xml><?xml version="1.0" encoding="utf-8"?>
<p:tagLst xmlns:p="http://schemas.openxmlformats.org/presentationml/2006/main">
  <p:tag name="KSO_WM_DIAGRAM_VIRTUALLY_FRAME" val="{&quot;height&quot;:395.75,&quot;left&quot;:75.4,&quot;top&quot;:86.75,&quot;width&quot;:568.7}"/>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136_2*l_h_i*1_2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36_2*l_h_i*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3.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136_2*l_h_d*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36_2*l_h_a*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45.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ID" val="diagram20231136_2*l_h_f*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36_2*l_h_i*1_2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7.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136_2*l_h_d*1_1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36_2*l_h_a*1_1_1"/>
  <p:tag name="KSO_WM_TEMPLATE_CATEGORY" val="diagram"/>
  <p:tag name="KSO_WM_TEMPLATE_INDEX" val="20231136"/>
  <p:tag name="KSO_WM_UNIT_LAYERLEVEL" val="1_1_1"/>
  <p:tag name="KSO_WM_TAG_VERSION" val="3.0"/>
  <p:tag name="KSO_WM_UNIT_VALUE" val="11"/>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1136_2*l_h_f*1_2_1"/>
  <p:tag name="KSO_WM_TEMPLATE_CATEGORY" val="diagram"/>
  <p:tag name="KSO_WM_TEMPLATE_INDEX" val="20231136"/>
  <p:tag name="KSO_WM_UNIT_LAYERLEVEL" val="1_1_1"/>
  <p:tag name="KSO_WM_TAG_VERSION" val="3.0"/>
  <p:tag name="KSO_WM_UNIT_VALUE" val="55"/>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5.xml><?xml version="1.0" encoding="utf-8"?>
<p:tagLst xmlns:p="http://schemas.openxmlformats.org/presentationml/2006/main">
  <p:tag name="KSO_WM_DIAGRAM_VIRTUALLY_FRAME" val="{&quot;height&quot;:395.75,&quot;left&quot;:75.4,&quot;top&quot;:86.75,&quot;width&quot;:568.7}"/>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136_2*l_h_i*1_3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USESOURCEFORMAT_APPLY"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136_2*l_h_i*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52.xml><?xml version="1.0" encoding="utf-8"?>
<p:tagLst xmlns:p="http://schemas.openxmlformats.org/presentationml/2006/main">
  <p:tag name="KSO_WM_UNIT_VALUE" val="472*764"/>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136_2*l_h_d*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USESOURCEFORMAT_APPLY" val="0"/>
</p:tagLst>
</file>

<file path=ppt/tags/tag5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136_2*l_h_a*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gradient&quot;:[{&quot;brightness&quot;:0,&quot;colorType&quot;:1,&quot;foreColorIndex&quot;:5,&quot;pos&quot;:0.30000001192092896,&quot;transparency&quot;:0.10000000149011612},{&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TYPE" val="1"/>
  <p:tag name="KSO_WM_UNIT_PRESET_TEXT" val="添加标题内容"/>
  <p:tag name="KSO_WM_UNIT_FILL_TYPE" val="3"/>
  <p:tag name="KSO_WM_UNIT_USESOURCEFORMAT_APPLY" val="0"/>
</p:tagLst>
</file>

<file path=ppt/tags/tag54.xml><?xml version="1.0" encoding="utf-8"?>
<p:tagLst xmlns:p="http://schemas.openxmlformats.org/presentationml/2006/main">
  <p:tag name="KSO_WM_UNIT_SUBTYPE" val="a"/>
  <p:tag name="KSO_WM_UNIT_NOCLEAR" val="0"/>
  <p:tag name="KSO_WM_UNIT_VALUE" val="105"/>
  <p:tag name="KSO_WM_UNIT_HIGHLIGHT" val="0"/>
  <p:tag name="KSO_WM_UNIT_COMPATIBLE" val="0"/>
  <p:tag name="KSO_WM_UNIT_DIAGRAM_ISNUMVISUAL" val="0"/>
  <p:tag name="KSO_WM_UNIT_DIAGRAM_ISREFERUNIT" val="0"/>
  <p:tag name="KSO_WM_DIAGRAM_GROUP_CODE" val="l1-1"/>
  <p:tag name="KSO_WM_UNIT_ID" val="diagram20231136_2*l_h_f*1_3_1"/>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65,&quot;left&quot;:44.75,&quot;top&quot;:129.8,&quot;width&quot;:938.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5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136_2*a*1"/>
  <p:tag name="KSO_WM_TEMPLATE_CATEGORY" val="diagram"/>
  <p:tag name="KSO_WM_TEMPLATE_INDEX" val="20231136"/>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SLIDE_ID" val="diagram20231136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49.35*364.5"/>
  <p:tag name="KSO_WM_SLIDE_POSITION" val="56.2*130.05"/>
  <p:tag name="KSO_WM_DIAGRAM_GROUP_CODE" val="l1-1"/>
  <p:tag name="KSO_WM_SLIDE_DIAGTYPE" val="l"/>
  <p:tag name="KSO_WM_TAG_VERSION" val="3.0"/>
  <p:tag name="KSO_WM_BEAUTIFY_FLAG" val="#wm#"/>
  <p:tag name="KSO_WM_TEMPLATE_CATEGORY" val="custom"/>
  <p:tag name="KSO_WM_TEMPLATE_INDEX" val="20233619"/>
  <p:tag name="KSO_WM_SLIDE_LAYOUT" val="a_l"/>
  <p:tag name="KSO_WM_SLIDE_LAYOUT_CNT" val="1_1"/>
  <p:tag name="KSO_WM_SPECIAL_SOURCE" val="bdnull"/>
</p:tagLst>
</file>

<file path=ppt/tags/tag57.xml><?xml version="1.0" encoding="utf-8"?>
<p:tagLst xmlns:p="http://schemas.openxmlformats.org/presentationml/2006/main">
  <p:tag name="KSO_WM_UNIT_PLACING_PICTURE_USER_VIEWPORT" val="{&quot;height&quot;:12777,&quot;width&quot;:19200}"/>
</p:tagLst>
</file>

<file path=ppt/tags/tag58.xml><?xml version="1.0" encoding="utf-8"?>
<p:tagLst xmlns:p="http://schemas.openxmlformats.org/presentationml/2006/main">
  <p:tag name="KSO_WM_DIAGRAM_VIRTUALLY_FRAME" val="{&quot;height&quot;:395.75,&quot;left&quot;:75.4,&quot;top&quot;:86.75,&quot;width&quot;:568.7}"/>
</p:tagLst>
</file>

<file path=ppt/tags/tag59.xml><?xml version="1.0" encoding="utf-8"?>
<p:tagLst xmlns:p="http://schemas.openxmlformats.org/presentationml/2006/main">
  <p:tag name="KSO_WM_DIAGRAM_VIRTUALLY_FRAME" val="{&quot;height&quot;:395.75,&quot;left&quot;:75.4,&quot;top&quot;:86.75,&quot;width&quot;:568.7}"/>
</p:tagLst>
</file>

<file path=ppt/tags/tag6.xml><?xml version="1.0" encoding="utf-8"?>
<p:tagLst xmlns:p="http://schemas.openxmlformats.org/presentationml/2006/main">
  <p:tag name="KSO_WM_DIAGRAM_VIRTUALLY_FRAME" val="{&quot;height&quot;:395.75,&quot;left&quot;:75.4,&quot;top&quot;:86.75,&quot;width&quot;:568.7}"/>
</p:tagLst>
</file>

<file path=ppt/tags/tag60.xml><?xml version="1.0" encoding="utf-8"?>
<p:tagLst xmlns:p="http://schemas.openxmlformats.org/presentationml/2006/main">
  <p:tag name="KSO_WM_DIAGRAM_VIRTUALLY_FRAME" val="{&quot;height&quot;:395.75,&quot;left&quot;:75.4,&quot;top&quot;:86.75,&quot;width&quot;:568.7}"/>
</p:tagLst>
</file>

<file path=ppt/tags/tag61.xml><?xml version="1.0" encoding="utf-8"?>
<p:tagLst xmlns:p="http://schemas.openxmlformats.org/presentationml/2006/main">
  <p:tag name="KSO_WM_DIAGRAM_VIRTUALLY_FRAME" val="{&quot;height&quot;:395.75,&quot;left&quot;:75.4,&quot;top&quot;:86.75,&quot;width&quot;:568.7}"/>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63.xml><?xml version="1.0" encoding="utf-8"?>
<p:tagLst xmlns:p="http://schemas.openxmlformats.org/presentationml/2006/main">
  <p:tag name="KSO_WM_DIAGRAM_VIRTUALLY_FRAME" val="{&quot;height&quot;:357.8738582677165,&quot;left&quot;:77.15,&quot;top&quot;:115.52614173228346,&quot;width&quot;:806.8}"/>
</p:tagLst>
</file>

<file path=ppt/tags/tag64.xml><?xml version="1.0" encoding="utf-8"?>
<p:tagLst xmlns:p="http://schemas.openxmlformats.org/presentationml/2006/main">
  <p:tag name="KSO_WM_DIAGRAM_VIRTUALLY_FRAME" val="{&quot;height&quot;:357.8738582677165,&quot;left&quot;:77.15,&quot;top&quot;:115.52614173228346,&quot;width&quot;:806.8}"/>
</p:tagLst>
</file>

<file path=ppt/tags/tag65.xml><?xml version="1.0" encoding="utf-8"?>
<p:tagLst xmlns:p="http://schemas.openxmlformats.org/presentationml/2006/main">
  <p:tag name="KSO_WM_DIAGRAM_VIRTUALLY_FRAME" val="{&quot;height&quot;:357.8738582677165,&quot;left&quot;:77.15,&quot;top&quot;:115.52614173228346,&quot;width&quot;:806.8}"/>
</p:tagLst>
</file>

<file path=ppt/tags/tag66.xml><?xml version="1.0" encoding="utf-8"?>
<p:tagLst xmlns:p="http://schemas.openxmlformats.org/presentationml/2006/main">
  <p:tag name="KSO_WM_DIAGRAM_VIRTUALLY_FRAME" val="{&quot;height&quot;:357.8738582677165,&quot;left&quot;:77.15,&quot;top&quot;:115.52614173228346,&quot;width&quot;:806.8}"/>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68.xml><?xml version="1.0" encoding="utf-8"?>
<p:tagLst xmlns:p="http://schemas.openxmlformats.org/presentationml/2006/main">
  <p:tag name="KSO_WM_DIAGRAM_VIRTUALLY_FRAME" val="{&quot;height&quot;:357.8738582677165,&quot;left&quot;:77.15,&quot;top&quot;:115.52614173228346,&quot;width&quot;:806.8}"/>
</p:tagLst>
</file>

<file path=ppt/tags/tag69.xml><?xml version="1.0" encoding="utf-8"?>
<p:tagLst xmlns:p="http://schemas.openxmlformats.org/presentationml/2006/main">
  <p:tag name="KSO_WM_DIAGRAM_VIRTUALLY_FRAME" val="{&quot;height&quot;:357.8738582677165,&quot;left&quot;:77.15,&quot;top&quot;:115.52614173228346,&quot;width&quot;:806.8}"/>
</p:tagLst>
</file>

<file path=ppt/tags/tag7.xml><?xml version="1.0" encoding="utf-8"?>
<p:tagLst xmlns:p="http://schemas.openxmlformats.org/presentationml/2006/main">
  <p:tag name="KSO_WM_DIAGRAM_VIRTUALLY_FRAME" val="{&quot;height&quot;:395.75,&quot;left&quot;:75.4,&quot;top&quot;:86.75,&quot;width&quot;:568.7}"/>
</p:tagLst>
</file>

<file path=ppt/tags/tag70.xml><?xml version="1.0" encoding="utf-8"?>
<p:tagLst xmlns:p="http://schemas.openxmlformats.org/presentationml/2006/main">
  <p:tag name="KSO_WM_DIAGRAM_VIRTUALLY_FRAME" val="{&quot;height&quot;:357.8738582677165,&quot;left&quot;:77.15,&quot;top&quot;:115.52614173228346,&quot;width&quot;:806.8}"/>
</p:tagLst>
</file>

<file path=ppt/tags/tag71.xml><?xml version="1.0" encoding="utf-8"?>
<p:tagLst xmlns:p="http://schemas.openxmlformats.org/presentationml/2006/main">
  <p:tag name="KSO_WM_DIAGRAM_VIRTUALLY_FRAME" val="{&quot;height&quot;:357.8738582677165,&quot;left&quot;:77.15,&quot;top&quot;:115.52614173228346,&quot;width&quot;:806.8}"/>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136_2*l_h_i*1_1_2"/>
  <p:tag name="KSO_WM_TEMPLATE_CATEGORY" val="diagram"/>
  <p:tag name="KSO_WM_TEMPLATE_INDEX" val="20231136"/>
  <p:tag name="KSO_WM_UNIT_LAYERLEVEL" val="1_1_1"/>
  <p:tag name="KSO_WM_TAG_VERSION" val="3.0"/>
  <p:tag name="KSO_WM_DIAGRAM_MAX_ITEMCNT" val="6"/>
  <p:tag name="KSO_WM_DIAGRAM_MIN_ITEMCNT" val="2"/>
  <p:tag name="KSO_WM_DIAGRAM_VIRTUALLY_FRAME" val="{&quot;height&quot;:357.8738582677165,&quot;left&quot;:77.15,&quot;top&quot;:115.52614173228346,&quot;width&quot;:806.8}"/>
  <p:tag name="KSO_WM_DIAGRAM_COLOR_MATCH_VALUE" val="{&quot;shape&quot;:{&quot;fill&quot;:{&quot;gradient&quot;:[{&quot;brightness&quot;:0.800000011920929,&quot;colorType&quot;:1,&quot;foreColorIndex&quot;:5,&quot;pos&quot;:0.30000001192092896,&quot;transparency&quot;:0.30000001192092896},{&quot;brightness&quot;:0.800000011920929,&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USESOURCEFORMAT_APPLY" val="0"/>
</p:tagLst>
</file>

<file path=ppt/tags/tag73.xml><?xml version="1.0" encoding="utf-8"?>
<p:tagLst xmlns:p="http://schemas.openxmlformats.org/presentationml/2006/main">
  <p:tag name="KSO_WM_DIAGRAM_VIRTUALLY_FRAME" val="{&quot;height&quot;:357.8738582677165,&quot;left&quot;:77.15,&quot;top&quot;:115.52614173228346,&quot;width&quot;:806.8}"/>
</p:tagLst>
</file>

<file path=ppt/tags/tag74.xml><?xml version="1.0" encoding="utf-8"?>
<p:tagLst xmlns:p="http://schemas.openxmlformats.org/presentationml/2006/main">
  <p:tag name="KSO_WM_DIAGRAM_VIRTUALLY_FRAME" val="{&quot;height&quot;:357.8738582677165,&quot;left&quot;:77.15,&quot;top&quot;:115.52614173228346,&quot;width&quot;:806.8}"/>
</p:tagLst>
</file>

<file path=ppt/tags/tag75.xml><?xml version="1.0" encoding="utf-8"?>
<p:tagLst xmlns:p="http://schemas.openxmlformats.org/presentationml/2006/main">
  <p:tag name="KSO_WM_DIAGRAM_VIRTUALLY_FRAME" val="{&quot;height&quot;:357.8738582677165,&quot;left&quot;:77.15,&quot;top&quot;:115.52614173228346,&quot;width&quot;:806.8}"/>
</p:tagLst>
</file>

<file path=ppt/tags/tag76.xml><?xml version="1.0" encoding="utf-8"?>
<p:tagLst xmlns:p="http://schemas.openxmlformats.org/presentationml/2006/main">
  <p:tag name="KSO_WM_DIAGRAM_VIRTUALLY_FRAME" val="{&quot;height&quot;:357.8738582677165,&quot;left&quot;:77.15,&quot;top&quot;:115.52614173228346,&quot;width&quot;:806.8}"/>
</p:tagLst>
</file>

<file path=ppt/tags/tag77.xml><?xml version="1.0" encoding="utf-8"?>
<p:tagLst xmlns:p="http://schemas.openxmlformats.org/presentationml/2006/main">
  <p:tag name="KSO_WM_DIAGRAM_VIRTUALLY_FRAME" val="{&quot;height&quot;:384.8089763779528,&quot;left&quot;:52,&quot;top&quot;:102.19102362204724,&quot;width&quot;:855}"/>
</p:tagLst>
</file>

<file path=ppt/tags/tag78.xml><?xml version="1.0" encoding="utf-8"?>
<p:tagLst xmlns:p="http://schemas.openxmlformats.org/presentationml/2006/main">
  <p:tag name="KSO_WM_DIAGRAM_VIRTUALLY_FRAME" val="{&quot;height&quot;:384.8089763779528,&quot;left&quot;:52,&quot;top&quot;:102.19102362204724,&quot;width&quot;:855}"/>
</p:tagLst>
</file>

<file path=ppt/tags/tag79.xml><?xml version="1.0" encoding="utf-8"?>
<p:tagLst xmlns:p="http://schemas.openxmlformats.org/presentationml/2006/main">
  <p:tag name="KSO_WM_DIAGRAM_VIRTUALLY_FRAME" val="{&quot;height&quot;:384.8089763779528,&quot;left&quot;:52,&quot;top&quot;:102.19102362204724,&quot;width&quot;:855}"/>
</p:tagLst>
</file>

<file path=ppt/tags/tag8.xml><?xml version="1.0" encoding="utf-8"?>
<p:tagLst xmlns:p="http://schemas.openxmlformats.org/presentationml/2006/main">
  <p:tag name="KSO_WM_DIAGRAM_VIRTUALLY_FRAME" val="{&quot;height&quot;:395.75,&quot;left&quot;:75.4,&quot;top&quot;:86.75,&quot;width&quot;:568.7}"/>
</p:tagLst>
</file>

<file path=ppt/tags/tag80.xml><?xml version="1.0" encoding="utf-8"?>
<p:tagLst xmlns:p="http://schemas.openxmlformats.org/presentationml/2006/main">
  <p:tag name="KSO_WM_DIAGRAM_VIRTUALLY_FRAME" val="{&quot;height&quot;:384.8089763779528,&quot;left&quot;:52,&quot;top&quot;:102.19102362204724,&quot;width&quot;:855}"/>
</p:tagLst>
</file>

<file path=ppt/tags/tag81.xml><?xml version="1.0" encoding="utf-8"?>
<p:tagLst xmlns:p="http://schemas.openxmlformats.org/presentationml/2006/main">
  <p:tag name="KSO_WM_DIAGRAM_VIRTUALLY_FRAME" val="{&quot;height&quot;:384.8089763779528,&quot;left&quot;:52,&quot;top&quot;:102.19102362204724,&quot;width&quot;:855}"/>
</p:tagLst>
</file>

<file path=ppt/tags/tag82.xml><?xml version="1.0" encoding="utf-8"?>
<p:tagLst xmlns:p="http://schemas.openxmlformats.org/presentationml/2006/main">
  <p:tag name="KSO_WM_DIAGRAM_VIRTUALLY_FRAME" val="{&quot;height&quot;:384.8089763779528,&quot;left&quot;:52,&quot;top&quot;:102.19102362204724,&quot;width&quot;:855}"/>
</p:tagLst>
</file>

<file path=ppt/tags/tag83.xml><?xml version="1.0" encoding="utf-8"?>
<p:tagLst xmlns:p="http://schemas.openxmlformats.org/presentationml/2006/main">
  <p:tag name="KSO_WM_DIAGRAM_VIRTUALLY_FRAME" val="{&quot;height&quot;:384.8089763779528,&quot;left&quot;:52,&quot;top&quot;:102.19102362204724,&quot;width&quot;:855}"/>
</p:tagLst>
</file>

<file path=ppt/tags/tag84.xml><?xml version="1.0" encoding="utf-8"?>
<p:tagLst xmlns:p="http://schemas.openxmlformats.org/presentationml/2006/main">
  <p:tag name="KSO_WM_DIAGRAM_VIRTUALLY_FRAME" val="{&quot;height&quot;:384.8089763779528,&quot;left&quot;:52,&quot;top&quot;:102.19102362204724,&quot;width&quot;:855}"/>
</p:tagLst>
</file>

<file path=ppt/tags/tag85.xml><?xml version="1.0" encoding="utf-8"?>
<p:tagLst xmlns:p="http://schemas.openxmlformats.org/presentationml/2006/main">
  <p:tag name="KSO_WM_DIAGRAM_VIRTUALLY_FRAME" val="{&quot;height&quot;:384.8089763779528,&quot;left&quot;:52,&quot;top&quot;:102.19102362204724,&quot;width&quot;:855}"/>
</p:tagLst>
</file>

<file path=ppt/tags/tag86.xml><?xml version="1.0" encoding="utf-8"?>
<p:tagLst xmlns:p="http://schemas.openxmlformats.org/presentationml/2006/main">
  <p:tag name="KSO_WM_DIAGRAM_VIRTUALLY_FRAME" val="{&quot;height&quot;:384.8089763779528,&quot;left&quot;:52,&quot;top&quot;:102.19102362204724,&quot;width&quot;:855}"/>
</p:tagLst>
</file>

<file path=ppt/tags/tag87.xml><?xml version="1.0" encoding="utf-8"?>
<p:tagLst xmlns:p="http://schemas.openxmlformats.org/presentationml/2006/main">
  <p:tag name="KSO_WM_DIAGRAM_VIRTUALLY_FRAME" val="{&quot;height&quot;:384.8089763779528,&quot;left&quot;:52,&quot;top&quot;:102.19102362204724,&quot;width&quot;:855}"/>
</p:tagLst>
</file>

<file path=ppt/tags/tag88.xml><?xml version="1.0" encoding="utf-8"?>
<p:tagLst xmlns:p="http://schemas.openxmlformats.org/presentationml/2006/main">
  <p:tag name="KSO_WM_DIAGRAM_VIRTUALLY_FRAME" val="{&quot;height&quot;:384.8089763779528,&quot;left&quot;:52,&quot;top&quot;:102.19102362204724,&quot;width&quot;:855}"/>
</p:tagLst>
</file>

<file path=ppt/tags/tag89.xml><?xml version="1.0" encoding="utf-8"?>
<p:tagLst xmlns:p="http://schemas.openxmlformats.org/presentationml/2006/main">
  <p:tag name="KSO_WM_DIAGRAM_VIRTUALLY_FRAME" val="{&quot;height&quot;:384.8089763779528,&quot;left&quot;:52,&quot;top&quot;:102.19102362204724,&quot;width&quot;:855}"/>
</p:tagLst>
</file>

<file path=ppt/tags/tag9.xml><?xml version="1.0" encoding="utf-8"?>
<p:tagLst xmlns:p="http://schemas.openxmlformats.org/presentationml/2006/main">
  <p:tag name="KSO_WM_DIAGRAM_VIRTUALLY_FRAME" val="{&quot;height&quot;:395.75,&quot;left&quot;:75.4,&quot;top&quot;:86.75,&quot;width&quot;:568.7}"/>
</p:tagLst>
</file>

<file path=ppt/tags/tag90.xml><?xml version="1.0" encoding="utf-8"?>
<p:tagLst xmlns:p="http://schemas.openxmlformats.org/presentationml/2006/main">
  <p:tag name="KSO_WM_DIAGRAM_VIRTUALLY_FRAME" val="{&quot;height&quot;:384.8089763779528,&quot;left&quot;:52,&quot;top&quot;:102.19102362204724,&quot;width&quot;:855}"/>
</p:tagLst>
</file>

<file path=ppt/tags/tag91.xml><?xml version="1.0" encoding="utf-8"?>
<p:tagLst xmlns:p="http://schemas.openxmlformats.org/presentationml/2006/main">
  <p:tag name="KSO_WM_DIAGRAM_VIRTUALLY_FRAME" val="{&quot;height&quot;:384.8089763779528,&quot;left&quot;:52,&quot;top&quot;:102.19102362204724,&quot;width&quot;:855}"/>
</p:tagLst>
</file>

<file path=ppt/tags/tag92.xml><?xml version="1.0" encoding="utf-8"?>
<p:tagLst xmlns:p="http://schemas.openxmlformats.org/presentationml/2006/main">
  <p:tag name="KSO_WM_DIAGRAM_VIRTUALLY_FRAME" val="{&quot;height&quot;:384.8089763779528,&quot;left&quot;:52,&quot;top&quot;:102.19102362204724,&quot;width&quot;:855}"/>
</p:tagLst>
</file>

<file path=ppt/tags/tag93.xml><?xml version="1.0" encoding="utf-8"?>
<p:tagLst xmlns:p="http://schemas.openxmlformats.org/presentationml/2006/main">
  <p:tag name="KSO_WM_DIAGRAM_VIRTUALLY_FRAME" val="{&quot;height&quot;:384.8089763779528,&quot;left&quot;:52,&quot;top&quot;:102.19102362204724,&quot;width&quot;:855}"/>
</p:tagLst>
</file>

<file path=ppt/tags/tag94.xml><?xml version="1.0" encoding="utf-8"?>
<p:tagLst xmlns:p="http://schemas.openxmlformats.org/presentationml/2006/main">
  <p:tag name="KSO_WM_DIAGRAM_VIRTUALLY_FRAME" val="{&quot;height&quot;:384.8089763779528,&quot;left&quot;:52,&quot;top&quot;:102.19102362204724,&quot;width&quot;:855}"/>
</p:tagLst>
</file>

<file path=ppt/tags/tag95.xml><?xml version="1.0" encoding="utf-8"?>
<p:tagLst xmlns:p="http://schemas.openxmlformats.org/presentationml/2006/main">
  <p:tag name="KSO_WM_DIAGRAM_VIRTUALLY_FRAME" val="{&quot;height&quot;:384.8089763779528,&quot;left&quot;:52,&quot;top&quot;:102.19102362204724,&quot;width&quot;:855}"/>
</p:tagLst>
</file>

<file path=ppt/tags/tag96.xml><?xml version="1.0" encoding="utf-8"?>
<p:tagLst xmlns:p="http://schemas.openxmlformats.org/presentationml/2006/main">
  <p:tag name="KSO_WM_DIAGRAM_VIRTUALLY_FRAME" val="{&quot;height&quot;:384.8089763779528,&quot;left&quot;:52,&quot;top&quot;:102.19102362204724,&quot;width&quot;:855}"/>
</p:tagLst>
</file>

<file path=ppt/tags/tag97.xml><?xml version="1.0" encoding="utf-8"?>
<p:tagLst xmlns:p="http://schemas.openxmlformats.org/presentationml/2006/main">
  <p:tag name="KSO_WM_DIAGRAM_VIRTUALLY_FRAME" val="{&quot;height&quot;:384.8089763779528,&quot;left&quot;:52,&quot;top&quot;:102.19102362204724,&quot;width&quot;:855}"/>
</p:tagLst>
</file>

<file path=ppt/tags/tag98.xml><?xml version="1.0" encoding="utf-8"?>
<p:tagLst xmlns:p="http://schemas.openxmlformats.org/presentationml/2006/main">
  <p:tag name="KSO_WM_DIAGRAM_VIRTUALLY_FRAME" val="{&quot;height&quot;:384.8089763779528,&quot;left&quot;:52,&quot;top&quot;:102.19102362204724,&quot;width&quot;:855}"/>
</p:tagLst>
</file>

<file path=ppt/tags/tag99.xml><?xml version="1.0" encoding="utf-8"?>
<p:tagLst xmlns:p="http://schemas.openxmlformats.org/presentationml/2006/main">
  <p:tag name="KSO_WM_DIAGRAM_VIRTUALLY_FRAME" val="{&quot;height&quot;:384.8089763779528,&quot;left&quot;:52,&quot;top&quot;:102.19102362204724,&quot;width&quot;:8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a:ea typeface=""/>
        <a:cs typeface=""/>
        <a:font script="Jpan" typeface="ＭＳ Ｐゴシック"/>
        <a:font script="Hang" typeface="맑은 고딕"/>
        <a:font script="Hans" typeface="MiSans"/>
        <a:font script="Hant" typeface="新細明體"/>
        <a:font script="Arab" typeface="MiSans"/>
        <a:font script="Hebr" typeface="Mi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2868</Words>
  <Application>WPS 演示</Application>
  <PresentationFormat>宽屏</PresentationFormat>
  <Paragraphs>219</Paragraphs>
  <Slides>22</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22</vt:i4>
      </vt:variant>
    </vt:vector>
  </HeadingPairs>
  <TitlesOfParts>
    <vt:vector size="37" baseType="lpstr">
      <vt:lpstr>Arial</vt:lpstr>
      <vt:lpstr>宋体</vt:lpstr>
      <vt:lpstr>Wingdings</vt:lpstr>
      <vt:lpstr>MiSans</vt:lpstr>
      <vt:lpstr>华文中宋</vt:lpstr>
      <vt:lpstr>Microsoft JhengHei</vt:lpstr>
      <vt:lpstr>方正兰亭黑简体</vt:lpstr>
      <vt:lpstr>OPPOSans H</vt:lpstr>
      <vt:lpstr>Source Han Sans CN Bold</vt:lpstr>
      <vt:lpstr>Source Han Sans</vt:lpstr>
      <vt:lpstr>微软雅黑</vt:lpstr>
      <vt:lpstr>Arial Unicode MS</vt:lpstr>
      <vt:lpstr>Calibri</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数据来源</vt:lpstr>
      <vt:lpstr>数据内容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huyue</dc:creator>
  <cp:lastModifiedBy>马舒童</cp:lastModifiedBy>
  <cp:revision>16</cp:revision>
  <dcterms:created xsi:type="dcterms:W3CDTF">2022-07-13T12:28:00Z</dcterms:created>
  <dcterms:modified xsi:type="dcterms:W3CDTF">2025-01-06T12:47:08Z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EE938E956428413FAFDD81043F6FFB9E_11</vt:lpwstr>
  </property>
  <property fmtid="{D5CDD505-2E9C-101B-9397-08002B2CF9AE}" pid="3" name="KSOProductBuildVer">
    <vt:lpwstr>2052-12.1.0.18608</vt:lpwstr>
  </property>
  <property fmtid="{D5CDD505-2E9C-101B-9397-08002B2CF9AE}" pid="4" name="KSOTemplateUUID">
    <vt:lpwstr>v1.0_mb_JzL3w/p86YHBCBL4HDxpUQ==</vt:lpwstr>
  </property>
</Properties>
</file>